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769" r:id="rId4"/>
  </p:sldMasterIdLst>
  <p:notesMasterIdLst>
    <p:notesMasterId r:id="rId53"/>
  </p:notesMasterIdLst>
  <p:sldIdLst>
    <p:sldId id="256" r:id="rId5"/>
    <p:sldId id="365" r:id="rId6"/>
    <p:sldId id="390" r:id="rId7"/>
    <p:sldId id="416" r:id="rId8"/>
    <p:sldId id="308" r:id="rId9"/>
    <p:sldId id="284" r:id="rId10"/>
    <p:sldId id="379" r:id="rId11"/>
    <p:sldId id="396" r:id="rId12"/>
    <p:sldId id="397" r:id="rId13"/>
    <p:sldId id="386" r:id="rId14"/>
    <p:sldId id="377" r:id="rId15"/>
    <p:sldId id="381" r:id="rId16"/>
    <p:sldId id="380" r:id="rId17"/>
    <p:sldId id="382" r:id="rId18"/>
    <p:sldId id="419" r:id="rId19"/>
    <p:sldId id="398" r:id="rId20"/>
    <p:sldId id="391" r:id="rId21"/>
    <p:sldId id="383" r:id="rId22"/>
    <p:sldId id="384" r:id="rId23"/>
    <p:sldId id="375" r:id="rId24"/>
    <p:sldId id="387" r:id="rId25"/>
    <p:sldId id="388" r:id="rId26"/>
    <p:sldId id="389" r:id="rId27"/>
    <p:sldId id="400" r:id="rId28"/>
    <p:sldId id="393" r:id="rId29"/>
    <p:sldId id="401" r:id="rId30"/>
    <p:sldId id="394" r:id="rId31"/>
    <p:sldId id="405" r:id="rId32"/>
    <p:sldId id="395" r:id="rId33"/>
    <p:sldId id="415" r:id="rId34"/>
    <p:sldId id="402" r:id="rId35"/>
    <p:sldId id="403" r:id="rId36"/>
    <p:sldId id="404" r:id="rId37"/>
    <p:sldId id="392" r:id="rId38"/>
    <p:sldId id="406" r:id="rId39"/>
    <p:sldId id="407" r:id="rId40"/>
    <p:sldId id="418" r:id="rId41"/>
    <p:sldId id="351" r:id="rId42"/>
    <p:sldId id="385" r:id="rId43"/>
    <p:sldId id="408" r:id="rId44"/>
    <p:sldId id="411" r:id="rId45"/>
    <p:sldId id="410" r:id="rId46"/>
    <p:sldId id="412" r:id="rId47"/>
    <p:sldId id="409" r:id="rId48"/>
    <p:sldId id="420" r:id="rId49"/>
    <p:sldId id="413" r:id="rId50"/>
    <p:sldId id="414" r:id="rId51"/>
    <p:sldId id="39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65"/>
            <p14:sldId id="390"/>
            <p14:sldId id="416"/>
            <p14:sldId id="308"/>
          </p14:sldIdLst>
        </p14:section>
        <p14:section name="Soar Operators" id="{4D378E96-0DCC-984F-A12D-D86AF5E9D73C}">
          <p14:sldIdLst>
            <p14:sldId id="284"/>
            <p14:sldId id="379"/>
            <p14:sldId id="396"/>
            <p14:sldId id="397"/>
            <p14:sldId id="386"/>
            <p14:sldId id="377"/>
            <p14:sldId id="381"/>
            <p14:sldId id="380"/>
            <p14:sldId id="382"/>
            <p14:sldId id="419"/>
          </p14:sldIdLst>
        </p14:section>
        <p14:section name="Soar Operators - Proposals" id="{5D4127E5-9806-D04D-BAAF-C24A4FE41B20}">
          <p14:sldIdLst>
            <p14:sldId id="398"/>
            <p14:sldId id="391"/>
            <p14:sldId id="383"/>
            <p14:sldId id="384"/>
            <p14:sldId id="375"/>
            <p14:sldId id="387"/>
          </p14:sldIdLst>
        </p14:section>
        <p14:section name="Soar Operators - Preferences" id="{01FB933D-01D6-6F42-A468-DC4285919C99}">
          <p14:sldIdLst>
            <p14:sldId id="388"/>
            <p14:sldId id="389"/>
            <p14:sldId id="400"/>
            <p14:sldId id="393"/>
            <p14:sldId id="401"/>
            <p14:sldId id="394"/>
            <p14:sldId id="405"/>
            <p14:sldId id="395"/>
            <p14:sldId id="415"/>
            <p14:sldId id="402"/>
            <p14:sldId id="403"/>
            <p14:sldId id="404"/>
          </p14:sldIdLst>
        </p14:section>
        <p14:section name="Soar Operators - Applications" id="{EBD32A20-E3C4-5346-B6E1-C27A5266AB9E}">
          <p14:sldIdLst>
            <p14:sldId id="392"/>
            <p14:sldId id="406"/>
            <p14:sldId id="407"/>
            <p14:sldId id="418"/>
          </p14:sldIdLst>
        </p14:section>
        <p14:section name="Stateful Actions &amp; Negative Conditions" id="{07188B22-4685-FC43-A9A7-C9DA6179A899}">
          <p14:sldIdLst>
            <p14:sldId id="351"/>
            <p14:sldId id="385"/>
            <p14:sldId id="408"/>
            <p14:sldId id="411"/>
            <p14:sldId id="410"/>
            <p14:sldId id="412"/>
            <p14:sldId id="409"/>
            <p14:sldId id="420"/>
            <p14:sldId id="413"/>
            <p14:sldId id="414"/>
            <p14:sldId id="3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p:restoredTop sz="94696"/>
  </p:normalViewPr>
  <p:slideViewPr>
    <p:cSldViewPr snapToGrid="0">
      <p:cViewPr varScale="1">
        <p:scale>
          <a:sx n="81" d="100"/>
          <a:sy n="81" d="100"/>
        </p:scale>
        <p:origin x="82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4083499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7919264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5919665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663448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0171794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8923594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8560356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6601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8262242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42858958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4764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727088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17969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6398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6299967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5150901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1740613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5073281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6654017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658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44422761"/>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89208951"/>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33665641"/>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87922796"/>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2827287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89603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0797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9019291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3730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3415108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2787619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4332875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7116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4986044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9997980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5727547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1008047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804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5414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8553321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882832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4536790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728138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4808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17278312"/>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97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445894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276553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5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749941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1428401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883749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20797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551834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998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299609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125177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72562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586892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28194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4806796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031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23928600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64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694594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777133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15289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5429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61734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643005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1828231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5674502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8435659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0902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78066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246099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29346769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8229822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0525869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89482753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23993658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9527291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449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902061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15981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6870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33033150"/>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4661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472553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546066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92068464"/>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9107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7032014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80522181"/>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67043063"/>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0850119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4646767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7074180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0847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3514368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13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467396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9337556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8097045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246495"/>
          </a:xfrm>
        </p:spPr>
        <p:txBody>
          <a:bodyPr/>
          <a:lstStyle/>
          <a:p>
            <a:r>
              <a:rPr lang="en-US" dirty="0"/>
              <a:t>Project 03: </a:t>
            </a:r>
            <a:br>
              <a:rPr lang="en-US" dirty="0"/>
            </a:br>
            <a:r>
              <a:rPr lang="en-US" dirty="0"/>
              <a:t>Operator Basics</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Callout 74">
            <a:extLst>
              <a:ext uri="{FF2B5EF4-FFF2-40B4-BE49-F238E27FC236}">
                <a16:creationId xmlns:a16="http://schemas.microsoft.com/office/drawing/2014/main" id="{C171072B-D8D6-7104-B90A-91AF1B765FBB}"/>
              </a:ext>
            </a:extLst>
          </p:cNvPr>
          <p:cNvSpPr/>
          <p:nvPr/>
        </p:nvSpPr>
        <p:spPr bwMode="gray">
          <a:xfrm>
            <a:off x="4102014" y="4417536"/>
            <a:ext cx="1532395" cy="1338584"/>
          </a:xfrm>
          <a:prstGeom prst="wedgeEllipseCallout">
            <a:avLst>
              <a:gd name="adj1" fmla="val -701"/>
              <a:gd name="adj2" fmla="val -78834"/>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6" name="Oval Callout 75">
            <a:extLst>
              <a:ext uri="{FF2B5EF4-FFF2-40B4-BE49-F238E27FC236}">
                <a16:creationId xmlns:a16="http://schemas.microsoft.com/office/drawing/2014/main" id="{49192959-0049-A810-922E-286C24D94854}"/>
              </a:ext>
            </a:extLst>
          </p:cNvPr>
          <p:cNvSpPr/>
          <p:nvPr/>
        </p:nvSpPr>
        <p:spPr bwMode="gray">
          <a:xfrm>
            <a:off x="6644377" y="4417536"/>
            <a:ext cx="1532395" cy="1338584"/>
          </a:xfrm>
          <a:prstGeom prst="wedgeEllipseCallout">
            <a:avLst>
              <a:gd name="adj1" fmla="val -701"/>
              <a:gd name="adj2" fmla="val -78834"/>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7" name="Oval Callout 76">
            <a:extLst>
              <a:ext uri="{FF2B5EF4-FFF2-40B4-BE49-F238E27FC236}">
                <a16:creationId xmlns:a16="http://schemas.microsoft.com/office/drawing/2014/main" id="{32890695-34B5-096E-3146-4F59ECEA1978}"/>
              </a:ext>
            </a:extLst>
          </p:cNvPr>
          <p:cNvSpPr/>
          <p:nvPr/>
        </p:nvSpPr>
        <p:spPr bwMode="gray">
          <a:xfrm>
            <a:off x="9186512" y="4417536"/>
            <a:ext cx="1532395" cy="1338584"/>
          </a:xfrm>
          <a:prstGeom prst="wedgeEllipseCallout">
            <a:avLst>
              <a:gd name="adj1" fmla="val -701"/>
              <a:gd name="adj2" fmla="val -78834"/>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4" name="Oval Callout 73">
            <a:extLst>
              <a:ext uri="{FF2B5EF4-FFF2-40B4-BE49-F238E27FC236}">
                <a16:creationId xmlns:a16="http://schemas.microsoft.com/office/drawing/2014/main" id="{0419FC1B-4C50-8D56-6C86-06EACD2E124F}"/>
              </a:ext>
            </a:extLst>
          </p:cNvPr>
          <p:cNvSpPr/>
          <p:nvPr/>
        </p:nvSpPr>
        <p:spPr bwMode="gray">
          <a:xfrm>
            <a:off x="1672985" y="4417536"/>
            <a:ext cx="1532395" cy="1338584"/>
          </a:xfrm>
          <a:prstGeom prst="wedgeEllipseCallout">
            <a:avLst>
              <a:gd name="adj1" fmla="val -701"/>
              <a:gd name="adj2" fmla="val -78834"/>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 name="Title 1">
            <a:extLst>
              <a:ext uri="{FF2B5EF4-FFF2-40B4-BE49-F238E27FC236}">
                <a16:creationId xmlns:a16="http://schemas.microsoft.com/office/drawing/2014/main" id="{1A6C9324-0452-5D53-BCAB-257B1898A5D6}"/>
              </a:ext>
            </a:extLst>
          </p:cNvPr>
          <p:cNvSpPr>
            <a:spLocks noGrp="1"/>
          </p:cNvSpPr>
          <p:nvPr>
            <p:ph type="title"/>
          </p:nvPr>
        </p:nvSpPr>
        <p:spPr/>
        <p:txBody>
          <a:bodyPr/>
          <a:lstStyle/>
          <a:p>
            <a:r>
              <a:rPr lang="en-US" dirty="0"/>
              <a:t>Soar Processing: Parallel and Serial Together</a:t>
            </a:r>
          </a:p>
        </p:txBody>
      </p:sp>
      <p:sp>
        <p:nvSpPr>
          <p:cNvPr id="3" name="Content Placeholder 2">
            <a:extLst>
              <a:ext uri="{FF2B5EF4-FFF2-40B4-BE49-F238E27FC236}">
                <a16:creationId xmlns:a16="http://schemas.microsoft.com/office/drawing/2014/main" id="{DBFAD8C7-1BDF-0555-30B5-C17FEEC253C5}"/>
              </a:ext>
            </a:extLst>
          </p:cNvPr>
          <p:cNvSpPr>
            <a:spLocks noGrp="1"/>
          </p:cNvSpPr>
          <p:nvPr>
            <p:ph idx="1"/>
          </p:nvPr>
        </p:nvSpPr>
        <p:spPr>
          <a:xfrm>
            <a:off x="914400" y="1335528"/>
            <a:ext cx="10363200" cy="1416045"/>
          </a:xfrm>
        </p:spPr>
        <p:txBody>
          <a:bodyPr>
            <a:normAutofit fontScale="92500" lnSpcReduction="20000"/>
          </a:bodyPr>
          <a:lstStyle/>
          <a:p>
            <a:r>
              <a:rPr lang="en-US" sz="2400" dirty="0"/>
              <a:t>Satisfied Soar rules fire together at once whenever they can</a:t>
            </a:r>
          </a:p>
          <a:p>
            <a:pPr marL="342900" indent="-342900">
              <a:buFont typeface="Arial" panose="020B0604020202020204" pitchFamily="34" charset="0"/>
              <a:buChar char="•"/>
            </a:pPr>
            <a:r>
              <a:rPr lang="en-US" sz="2400" dirty="0"/>
              <a:t>For effective parallel computation</a:t>
            </a:r>
          </a:p>
          <a:p>
            <a:r>
              <a:rPr lang="en-US" sz="2400" dirty="0"/>
              <a:t>But a Soar agent selects only a single operator per decision cycle</a:t>
            </a:r>
          </a:p>
          <a:p>
            <a:pPr marL="342900" indent="-342900">
              <a:buFont typeface="Arial" panose="020B0604020202020204" pitchFamily="34" charset="0"/>
              <a:buChar char="•"/>
            </a:pPr>
            <a:r>
              <a:rPr lang="en-US" sz="2400" dirty="0"/>
              <a:t>For serial computation</a:t>
            </a:r>
          </a:p>
        </p:txBody>
      </p:sp>
      <p:sp>
        <p:nvSpPr>
          <p:cNvPr id="4" name="TextBox 3">
            <a:extLst>
              <a:ext uri="{FF2B5EF4-FFF2-40B4-BE49-F238E27FC236}">
                <a16:creationId xmlns:a16="http://schemas.microsoft.com/office/drawing/2014/main" id="{7E46EBE6-4BA3-2210-9EA8-664A0C5F2242}"/>
              </a:ext>
            </a:extLst>
          </p:cNvPr>
          <p:cNvSpPr txBox="1"/>
          <p:nvPr/>
        </p:nvSpPr>
        <p:spPr bwMode="gray">
          <a:xfrm>
            <a:off x="3729601" y="3702081"/>
            <a:ext cx="1782539" cy="276999"/>
          </a:xfrm>
          <a:prstGeom prst="rect">
            <a:avLst/>
          </a:prstGeom>
          <a:noFill/>
        </p:spPr>
        <p:txBody>
          <a:bodyPr vert="horz" wrap="none" lIns="0" tIns="0" rIns="0" bIns="0" rtlCol="0">
            <a:spAutoFit/>
          </a:bodyPr>
          <a:lstStyle/>
          <a:p>
            <a:pPr algn="l">
              <a:spcBef>
                <a:spcPts val="600"/>
              </a:spcBef>
            </a:pPr>
            <a:r>
              <a:rPr lang="en-US" b="1" dirty="0"/>
              <a:t>select: </a:t>
            </a:r>
            <a:r>
              <a:rPr lang="en-US" i="1" dirty="0"/>
              <a:t>operator2</a:t>
            </a:r>
          </a:p>
        </p:txBody>
      </p:sp>
      <p:sp>
        <p:nvSpPr>
          <p:cNvPr id="5" name="Rounded Rectangle 4">
            <a:extLst>
              <a:ext uri="{FF2B5EF4-FFF2-40B4-BE49-F238E27FC236}">
                <a16:creationId xmlns:a16="http://schemas.microsoft.com/office/drawing/2014/main" id="{C3A6A702-65D3-6766-A094-C57DE8A027FE}"/>
              </a:ext>
            </a:extLst>
          </p:cNvPr>
          <p:cNvSpPr/>
          <p:nvPr/>
        </p:nvSpPr>
        <p:spPr bwMode="gray">
          <a:xfrm>
            <a:off x="4166221" y="4872839"/>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10" name="TextBox 9">
            <a:extLst>
              <a:ext uri="{FF2B5EF4-FFF2-40B4-BE49-F238E27FC236}">
                <a16:creationId xmlns:a16="http://schemas.microsoft.com/office/drawing/2014/main" id="{005154EA-335F-0395-90B4-3DA99F9E1264}"/>
              </a:ext>
            </a:extLst>
          </p:cNvPr>
          <p:cNvSpPr txBox="1"/>
          <p:nvPr/>
        </p:nvSpPr>
        <p:spPr bwMode="gray">
          <a:xfrm>
            <a:off x="1291201" y="3702081"/>
            <a:ext cx="1782539" cy="276999"/>
          </a:xfrm>
          <a:prstGeom prst="rect">
            <a:avLst/>
          </a:prstGeom>
          <a:noFill/>
        </p:spPr>
        <p:txBody>
          <a:bodyPr vert="horz" wrap="none" lIns="0" tIns="0" rIns="0" bIns="0" rtlCol="0">
            <a:spAutoFit/>
          </a:bodyPr>
          <a:lstStyle/>
          <a:p>
            <a:pPr algn="l">
              <a:spcBef>
                <a:spcPts val="600"/>
              </a:spcBef>
            </a:pPr>
            <a:r>
              <a:rPr lang="en-US" b="1" dirty="0"/>
              <a:t>select: </a:t>
            </a:r>
            <a:r>
              <a:rPr lang="en-US" i="1" dirty="0"/>
              <a:t>operator1</a:t>
            </a:r>
          </a:p>
        </p:txBody>
      </p:sp>
      <p:sp>
        <p:nvSpPr>
          <p:cNvPr id="12" name="TextBox 11">
            <a:extLst>
              <a:ext uri="{FF2B5EF4-FFF2-40B4-BE49-F238E27FC236}">
                <a16:creationId xmlns:a16="http://schemas.microsoft.com/office/drawing/2014/main" id="{C547A834-1CAF-1F6A-86BF-D91CA27B2C7F}"/>
              </a:ext>
            </a:extLst>
          </p:cNvPr>
          <p:cNvSpPr txBox="1"/>
          <p:nvPr/>
        </p:nvSpPr>
        <p:spPr bwMode="gray">
          <a:xfrm>
            <a:off x="6262594" y="3702081"/>
            <a:ext cx="1782539" cy="276999"/>
          </a:xfrm>
          <a:prstGeom prst="rect">
            <a:avLst/>
          </a:prstGeom>
          <a:noFill/>
        </p:spPr>
        <p:txBody>
          <a:bodyPr vert="horz" wrap="none" lIns="0" tIns="0" rIns="0" bIns="0" rtlCol="0">
            <a:spAutoFit/>
          </a:bodyPr>
          <a:lstStyle/>
          <a:p>
            <a:pPr algn="l">
              <a:spcBef>
                <a:spcPts val="600"/>
              </a:spcBef>
            </a:pPr>
            <a:r>
              <a:rPr lang="en-US" b="1" dirty="0"/>
              <a:t>select: </a:t>
            </a:r>
            <a:r>
              <a:rPr lang="en-US" i="1" dirty="0"/>
              <a:t>operator3</a:t>
            </a:r>
          </a:p>
        </p:txBody>
      </p:sp>
      <p:sp>
        <p:nvSpPr>
          <p:cNvPr id="14" name="TextBox 13">
            <a:extLst>
              <a:ext uri="{FF2B5EF4-FFF2-40B4-BE49-F238E27FC236}">
                <a16:creationId xmlns:a16="http://schemas.microsoft.com/office/drawing/2014/main" id="{97D39DA4-E3E9-9A5F-CAEC-4AA6917B9FE0}"/>
              </a:ext>
            </a:extLst>
          </p:cNvPr>
          <p:cNvSpPr txBox="1"/>
          <p:nvPr/>
        </p:nvSpPr>
        <p:spPr bwMode="gray">
          <a:xfrm>
            <a:off x="8785077" y="3702081"/>
            <a:ext cx="1782539" cy="276999"/>
          </a:xfrm>
          <a:prstGeom prst="rect">
            <a:avLst/>
          </a:prstGeom>
          <a:noFill/>
        </p:spPr>
        <p:txBody>
          <a:bodyPr vert="horz" wrap="none" lIns="0" tIns="0" rIns="0" bIns="0" rtlCol="0">
            <a:spAutoFit/>
          </a:bodyPr>
          <a:lstStyle/>
          <a:p>
            <a:pPr algn="l">
              <a:spcBef>
                <a:spcPts val="600"/>
              </a:spcBef>
            </a:pPr>
            <a:r>
              <a:rPr lang="en-US" b="1" dirty="0"/>
              <a:t>select: </a:t>
            </a:r>
            <a:r>
              <a:rPr lang="en-US" i="1" dirty="0"/>
              <a:t>operator4</a:t>
            </a:r>
          </a:p>
        </p:txBody>
      </p:sp>
      <p:grpSp>
        <p:nvGrpSpPr>
          <p:cNvPr id="94" name="Group 93">
            <a:extLst>
              <a:ext uri="{FF2B5EF4-FFF2-40B4-BE49-F238E27FC236}">
                <a16:creationId xmlns:a16="http://schemas.microsoft.com/office/drawing/2014/main" id="{387D6E25-872A-E144-3D6A-CD88D4DC2BAC}"/>
              </a:ext>
            </a:extLst>
          </p:cNvPr>
          <p:cNvGrpSpPr/>
          <p:nvPr/>
        </p:nvGrpSpPr>
        <p:grpSpPr>
          <a:xfrm>
            <a:off x="3393270" y="3432542"/>
            <a:ext cx="7493876" cy="2606565"/>
            <a:chOff x="2962346" y="3563007"/>
            <a:chExt cx="7493876" cy="2606565"/>
          </a:xfrm>
        </p:grpSpPr>
        <p:cxnSp>
          <p:nvCxnSpPr>
            <p:cNvPr id="7" name="Straight Connector 6">
              <a:extLst>
                <a:ext uri="{FF2B5EF4-FFF2-40B4-BE49-F238E27FC236}">
                  <a16:creationId xmlns:a16="http://schemas.microsoft.com/office/drawing/2014/main" id="{39104AF9-00C5-9A13-BC80-6F2B67C07FA1}"/>
                </a:ext>
              </a:extLst>
            </p:cNvPr>
            <p:cNvCxnSpPr>
              <a:cxnSpLocks/>
            </p:cNvCxnSpPr>
            <p:nvPr/>
          </p:nvCxnSpPr>
          <p:spPr bwMode="gray">
            <a:xfrm>
              <a:off x="5400746" y="3563007"/>
              <a:ext cx="0" cy="2606565"/>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E32417-C089-A22F-72C1-77888335A383}"/>
                </a:ext>
              </a:extLst>
            </p:cNvPr>
            <p:cNvCxnSpPr>
              <a:cxnSpLocks/>
            </p:cNvCxnSpPr>
            <p:nvPr/>
          </p:nvCxnSpPr>
          <p:spPr bwMode="gray">
            <a:xfrm>
              <a:off x="2962346" y="3563007"/>
              <a:ext cx="0" cy="2606565"/>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CF97AF-2509-4160-9454-7F94E055D779}"/>
                </a:ext>
              </a:extLst>
            </p:cNvPr>
            <p:cNvCxnSpPr>
              <a:cxnSpLocks/>
            </p:cNvCxnSpPr>
            <p:nvPr/>
          </p:nvCxnSpPr>
          <p:spPr bwMode="gray">
            <a:xfrm>
              <a:off x="7933739" y="3563007"/>
              <a:ext cx="0" cy="2606565"/>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336593-EAE7-7A95-C626-E9354DAD1630}"/>
                </a:ext>
              </a:extLst>
            </p:cNvPr>
            <p:cNvCxnSpPr>
              <a:cxnSpLocks/>
            </p:cNvCxnSpPr>
            <p:nvPr/>
          </p:nvCxnSpPr>
          <p:spPr bwMode="gray">
            <a:xfrm>
              <a:off x="10456222" y="3563007"/>
              <a:ext cx="0" cy="2606565"/>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ight Arrow 15">
            <a:extLst>
              <a:ext uri="{FF2B5EF4-FFF2-40B4-BE49-F238E27FC236}">
                <a16:creationId xmlns:a16="http://schemas.microsoft.com/office/drawing/2014/main" id="{3CF5DDFD-FA00-D137-11E3-C3239C8D5BB2}"/>
              </a:ext>
            </a:extLst>
          </p:cNvPr>
          <p:cNvSpPr/>
          <p:nvPr/>
        </p:nvSpPr>
        <p:spPr bwMode="gray">
          <a:xfrm>
            <a:off x="3141807" y="3649148"/>
            <a:ext cx="502925" cy="382864"/>
          </a:xfrm>
          <a:prstGeom prst="rightArrow">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7" name="Right Arrow 16">
            <a:extLst>
              <a:ext uri="{FF2B5EF4-FFF2-40B4-BE49-F238E27FC236}">
                <a16:creationId xmlns:a16="http://schemas.microsoft.com/office/drawing/2014/main" id="{3AB2336D-DF3E-A58C-EC60-FCCE8E39437A}"/>
              </a:ext>
            </a:extLst>
          </p:cNvPr>
          <p:cNvSpPr/>
          <p:nvPr/>
        </p:nvSpPr>
        <p:spPr bwMode="gray">
          <a:xfrm>
            <a:off x="5626181" y="3649148"/>
            <a:ext cx="502925" cy="382864"/>
          </a:xfrm>
          <a:prstGeom prst="rightArrow">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8" name="Right Arrow 17">
            <a:extLst>
              <a:ext uri="{FF2B5EF4-FFF2-40B4-BE49-F238E27FC236}">
                <a16:creationId xmlns:a16="http://schemas.microsoft.com/office/drawing/2014/main" id="{8C3DF235-8716-EEB3-E5A0-402699498264}"/>
              </a:ext>
            </a:extLst>
          </p:cNvPr>
          <p:cNvSpPr/>
          <p:nvPr/>
        </p:nvSpPr>
        <p:spPr bwMode="gray">
          <a:xfrm>
            <a:off x="8122387" y="3649148"/>
            <a:ext cx="502925" cy="382864"/>
          </a:xfrm>
          <a:prstGeom prst="rightArrow">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9" name="Right Arrow 18">
            <a:extLst>
              <a:ext uri="{FF2B5EF4-FFF2-40B4-BE49-F238E27FC236}">
                <a16:creationId xmlns:a16="http://schemas.microsoft.com/office/drawing/2014/main" id="{6FFD93E2-5DEC-F6E2-AEB7-D6CEF12820CF}"/>
              </a:ext>
            </a:extLst>
          </p:cNvPr>
          <p:cNvSpPr/>
          <p:nvPr/>
        </p:nvSpPr>
        <p:spPr bwMode="gray">
          <a:xfrm>
            <a:off x="10646193" y="3649148"/>
            <a:ext cx="502925" cy="382864"/>
          </a:xfrm>
          <a:prstGeom prst="rightArrow">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0" name="Rounded Rectangle 19">
            <a:extLst>
              <a:ext uri="{FF2B5EF4-FFF2-40B4-BE49-F238E27FC236}">
                <a16:creationId xmlns:a16="http://schemas.microsoft.com/office/drawing/2014/main" id="{9FB6C048-033D-E53C-DBDB-83D9409FEC69}"/>
              </a:ext>
            </a:extLst>
          </p:cNvPr>
          <p:cNvSpPr/>
          <p:nvPr/>
        </p:nvSpPr>
        <p:spPr bwMode="gray">
          <a:xfrm>
            <a:off x="4950242" y="4911714"/>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1" name="Rounded Rectangle 20">
            <a:extLst>
              <a:ext uri="{FF2B5EF4-FFF2-40B4-BE49-F238E27FC236}">
                <a16:creationId xmlns:a16="http://schemas.microsoft.com/office/drawing/2014/main" id="{E3F28169-C458-9DA6-0C4A-A797E2855A6A}"/>
              </a:ext>
            </a:extLst>
          </p:cNvPr>
          <p:cNvSpPr/>
          <p:nvPr/>
        </p:nvSpPr>
        <p:spPr bwMode="gray">
          <a:xfrm>
            <a:off x="3509724" y="5347701"/>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2" name="Rounded Rectangle 21">
            <a:extLst>
              <a:ext uri="{FF2B5EF4-FFF2-40B4-BE49-F238E27FC236}">
                <a16:creationId xmlns:a16="http://schemas.microsoft.com/office/drawing/2014/main" id="{4A95DB81-ECAA-6FD7-4D9C-677057A25D9E}"/>
              </a:ext>
            </a:extLst>
          </p:cNvPr>
          <p:cNvSpPr/>
          <p:nvPr/>
        </p:nvSpPr>
        <p:spPr bwMode="gray">
          <a:xfrm>
            <a:off x="4639688" y="4497196"/>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3" name="Rounded Rectangle 22">
            <a:extLst>
              <a:ext uri="{FF2B5EF4-FFF2-40B4-BE49-F238E27FC236}">
                <a16:creationId xmlns:a16="http://schemas.microsoft.com/office/drawing/2014/main" id="{FDF03C86-6E06-17FA-6B2A-A1136EBF3FBC}"/>
              </a:ext>
            </a:extLst>
          </p:cNvPr>
          <p:cNvSpPr/>
          <p:nvPr/>
        </p:nvSpPr>
        <p:spPr bwMode="gray">
          <a:xfrm>
            <a:off x="3514409" y="4237191"/>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4" name="Rounded Rectangle 23">
            <a:extLst>
              <a:ext uri="{FF2B5EF4-FFF2-40B4-BE49-F238E27FC236}">
                <a16:creationId xmlns:a16="http://schemas.microsoft.com/office/drawing/2014/main" id="{CD3B8F5C-70CC-BA7E-57E3-439DB2043D8B}"/>
              </a:ext>
            </a:extLst>
          </p:cNvPr>
          <p:cNvSpPr/>
          <p:nvPr/>
        </p:nvSpPr>
        <p:spPr bwMode="gray">
          <a:xfrm>
            <a:off x="4496503" y="5312991"/>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5" name="Rounded Rectangle 24">
            <a:extLst>
              <a:ext uri="{FF2B5EF4-FFF2-40B4-BE49-F238E27FC236}">
                <a16:creationId xmlns:a16="http://schemas.microsoft.com/office/drawing/2014/main" id="{77A30011-931E-EC87-E13B-51815A1D2BA6}"/>
              </a:ext>
            </a:extLst>
          </p:cNvPr>
          <p:cNvSpPr/>
          <p:nvPr/>
        </p:nvSpPr>
        <p:spPr bwMode="gray">
          <a:xfrm>
            <a:off x="1265465" y="4182683"/>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6" name="Rounded Rectangle 25">
            <a:extLst>
              <a:ext uri="{FF2B5EF4-FFF2-40B4-BE49-F238E27FC236}">
                <a16:creationId xmlns:a16="http://schemas.microsoft.com/office/drawing/2014/main" id="{206EE8BE-A0B7-CBE6-75D7-3E5EF1B6D008}"/>
              </a:ext>
            </a:extLst>
          </p:cNvPr>
          <p:cNvSpPr/>
          <p:nvPr/>
        </p:nvSpPr>
        <p:spPr bwMode="gray">
          <a:xfrm>
            <a:off x="2427760" y="4735825"/>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7" name="Rounded Rectangle 26">
            <a:extLst>
              <a:ext uri="{FF2B5EF4-FFF2-40B4-BE49-F238E27FC236}">
                <a16:creationId xmlns:a16="http://schemas.microsoft.com/office/drawing/2014/main" id="{C31760D9-FE3C-53A5-8F34-6F63306DBF4F}"/>
              </a:ext>
            </a:extLst>
          </p:cNvPr>
          <p:cNvSpPr/>
          <p:nvPr/>
        </p:nvSpPr>
        <p:spPr bwMode="gray">
          <a:xfrm>
            <a:off x="1725812" y="4789130"/>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8" name="Rounded Rectangle 27">
            <a:extLst>
              <a:ext uri="{FF2B5EF4-FFF2-40B4-BE49-F238E27FC236}">
                <a16:creationId xmlns:a16="http://schemas.microsoft.com/office/drawing/2014/main" id="{1588C5E7-4C0F-1BAE-AE12-0BB55DCA7F4E}"/>
              </a:ext>
            </a:extLst>
          </p:cNvPr>
          <p:cNvSpPr/>
          <p:nvPr/>
        </p:nvSpPr>
        <p:spPr bwMode="gray">
          <a:xfrm>
            <a:off x="2029176" y="5233200"/>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29" name="Rounded Rectangle 28">
            <a:extLst>
              <a:ext uri="{FF2B5EF4-FFF2-40B4-BE49-F238E27FC236}">
                <a16:creationId xmlns:a16="http://schemas.microsoft.com/office/drawing/2014/main" id="{FB4C7DD0-BF2B-5724-6008-170DEB438AE0}"/>
              </a:ext>
            </a:extLst>
          </p:cNvPr>
          <p:cNvSpPr/>
          <p:nvPr/>
        </p:nvSpPr>
        <p:spPr bwMode="gray">
          <a:xfrm>
            <a:off x="6754036" y="4869479"/>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0" name="Rounded Rectangle 29">
            <a:extLst>
              <a:ext uri="{FF2B5EF4-FFF2-40B4-BE49-F238E27FC236}">
                <a16:creationId xmlns:a16="http://schemas.microsoft.com/office/drawing/2014/main" id="{7514D8AF-13C7-AFCD-F8C2-CBAF7637BDEE}"/>
              </a:ext>
            </a:extLst>
          </p:cNvPr>
          <p:cNvSpPr/>
          <p:nvPr/>
        </p:nvSpPr>
        <p:spPr bwMode="gray">
          <a:xfrm>
            <a:off x="7421426" y="5063921"/>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1" name="Rounded Rectangle 30">
            <a:extLst>
              <a:ext uri="{FF2B5EF4-FFF2-40B4-BE49-F238E27FC236}">
                <a16:creationId xmlns:a16="http://schemas.microsoft.com/office/drawing/2014/main" id="{881D9536-44A0-A765-16E9-0000F67E24F5}"/>
              </a:ext>
            </a:extLst>
          </p:cNvPr>
          <p:cNvSpPr/>
          <p:nvPr/>
        </p:nvSpPr>
        <p:spPr bwMode="gray">
          <a:xfrm>
            <a:off x="7419627" y="4625465"/>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2" name="Rounded Rectangle 31">
            <a:extLst>
              <a:ext uri="{FF2B5EF4-FFF2-40B4-BE49-F238E27FC236}">
                <a16:creationId xmlns:a16="http://schemas.microsoft.com/office/drawing/2014/main" id="{9954A9EA-F44F-712B-1814-E328403CEDB1}"/>
              </a:ext>
            </a:extLst>
          </p:cNvPr>
          <p:cNvSpPr/>
          <p:nvPr/>
        </p:nvSpPr>
        <p:spPr bwMode="gray">
          <a:xfrm>
            <a:off x="6083134" y="4369105"/>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3" name="Rounded Rectangle 32">
            <a:extLst>
              <a:ext uri="{FF2B5EF4-FFF2-40B4-BE49-F238E27FC236}">
                <a16:creationId xmlns:a16="http://schemas.microsoft.com/office/drawing/2014/main" id="{D8FEF51B-0B73-45F0-FDE9-7E09C53EAA91}"/>
              </a:ext>
            </a:extLst>
          </p:cNvPr>
          <p:cNvSpPr/>
          <p:nvPr/>
        </p:nvSpPr>
        <p:spPr bwMode="gray">
          <a:xfrm>
            <a:off x="8493365" y="4988063"/>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4" name="Rounded Rectangle 33">
            <a:extLst>
              <a:ext uri="{FF2B5EF4-FFF2-40B4-BE49-F238E27FC236}">
                <a16:creationId xmlns:a16="http://schemas.microsoft.com/office/drawing/2014/main" id="{5D86B373-58FD-AF23-4EAB-D8F808DFB280}"/>
              </a:ext>
            </a:extLst>
          </p:cNvPr>
          <p:cNvSpPr/>
          <p:nvPr/>
        </p:nvSpPr>
        <p:spPr bwMode="gray">
          <a:xfrm>
            <a:off x="9534016" y="4625464"/>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5" name="Rounded Rectangle 34">
            <a:extLst>
              <a:ext uri="{FF2B5EF4-FFF2-40B4-BE49-F238E27FC236}">
                <a16:creationId xmlns:a16="http://schemas.microsoft.com/office/drawing/2014/main" id="{9D3B157E-F0B4-506D-9CDE-9A0D1AC6F0BC}"/>
              </a:ext>
            </a:extLst>
          </p:cNvPr>
          <p:cNvSpPr/>
          <p:nvPr/>
        </p:nvSpPr>
        <p:spPr bwMode="gray">
          <a:xfrm>
            <a:off x="10028199" y="5024661"/>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36" name="Rounded Rectangle 35">
            <a:extLst>
              <a:ext uri="{FF2B5EF4-FFF2-40B4-BE49-F238E27FC236}">
                <a16:creationId xmlns:a16="http://schemas.microsoft.com/office/drawing/2014/main" id="{3AF626EF-51E7-12CF-EE7A-7318E82150F4}"/>
              </a:ext>
            </a:extLst>
          </p:cNvPr>
          <p:cNvSpPr/>
          <p:nvPr/>
        </p:nvSpPr>
        <p:spPr bwMode="gray">
          <a:xfrm>
            <a:off x="9412635" y="5153260"/>
            <a:ext cx="596976"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rule</a:t>
            </a:r>
          </a:p>
        </p:txBody>
      </p:sp>
      <p:sp>
        <p:nvSpPr>
          <p:cNvPr id="95" name="TextBox 94">
            <a:extLst>
              <a:ext uri="{FF2B5EF4-FFF2-40B4-BE49-F238E27FC236}">
                <a16:creationId xmlns:a16="http://schemas.microsoft.com/office/drawing/2014/main" id="{CF2985BB-E689-3438-4A2C-907839804BD1}"/>
              </a:ext>
            </a:extLst>
          </p:cNvPr>
          <p:cNvSpPr txBox="1"/>
          <p:nvPr/>
        </p:nvSpPr>
        <p:spPr bwMode="gray">
          <a:xfrm>
            <a:off x="1505802" y="6076256"/>
            <a:ext cx="1362552" cy="215444"/>
          </a:xfrm>
          <a:prstGeom prst="rect">
            <a:avLst/>
          </a:prstGeom>
          <a:noFill/>
        </p:spPr>
        <p:txBody>
          <a:bodyPr vert="horz" wrap="none" lIns="0" tIns="0" rIns="0" bIns="0" rtlCol="0">
            <a:spAutoFit/>
          </a:bodyPr>
          <a:lstStyle/>
          <a:p>
            <a:pPr algn="l">
              <a:spcBef>
                <a:spcPts val="600"/>
              </a:spcBef>
            </a:pPr>
            <a:r>
              <a:rPr lang="en-US" sz="1400" i="1" dirty="0"/>
              <a:t>parallel rule firing</a:t>
            </a:r>
          </a:p>
        </p:txBody>
      </p:sp>
      <p:sp>
        <p:nvSpPr>
          <p:cNvPr id="97" name="Left Brace 96">
            <a:extLst>
              <a:ext uri="{FF2B5EF4-FFF2-40B4-BE49-F238E27FC236}">
                <a16:creationId xmlns:a16="http://schemas.microsoft.com/office/drawing/2014/main" id="{3B794A54-DF65-B069-F1A5-580159F83BAF}"/>
              </a:ext>
            </a:extLst>
          </p:cNvPr>
          <p:cNvSpPr/>
          <p:nvPr/>
        </p:nvSpPr>
        <p:spPr bwMode="gray">
          <a:xfrm rot="16200000">
            <a:off x="2133434" y="4974070"/>
            <a:ext cx="107292" cy="1980925"/>
          </a:xfrm>
          <a:prstGeom prst="leftBrace">
            <a:avLst/>
          </a:prstGeom>
          <a:noFill/>
          <a:ln w="28575" cap="rnd">
            <a:solidFill>
              <a:schemeClr val="tx1"/>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45EADBF0-C7F1-BB7A-D873-AC7DD81639DF}"/>
              </a:ext>
            </a:extLst>
          </p:cNvPr>
          <p:cNvSpPr txBox="1"/>
          <p:nvPr/>
        </p:nvSpPr>
        <p:spPr bwMode="gray">
          <a:xfrm>
            <a:off x="3975106" y="6076256"/>
            <a:ext cx="1362552" cy="215444"/>
          </a:xfrm>
          <a:prstGeom prst="rect">
            <a:avLst/>
          </a:prstGeom>
          <a:noFill/>
        </p:spPr>
        <p:txBody>
          <a:bodyPr vert="horz" wrap="none" lIns="0" tIns="0" rIns="0" bIns="0" rtlCol="0">
            <a:spAutoFit/>
          </a:bodyPr>
          <a:lstStyle/>
          <a:p>
            <a:pPr algn="l">
              <a:spcBef>
                <a:spcPts val="600"/>
              </a:spcBef>
            </a:pPr>
            <a:r>
              <a:rPr lang="en-US" sz="1400" i="1" dirty="0"/>
              <a:t>parallel rule firing</a:t>
            </a:r>
          </a:p>
        </p:txBody>
      </p:sp>
      <p:sp>
        <p:nvSpPr>
          <p:cNvPr id="100" name="Left Brace 99">
            <a:extLst>
              <a:ext uri="{FF2B5EF4-FFF2-40B4-BE49-F238E27FC236}">
                <a16:creationId xmlns:a16="http://schemas.microsoft.com/office/drawing/2014/main" id="{F5B74412-333A-C76F-D366-F092A1FD48E4}"/>
              </a:ext>
            </a:extLst>
          </p:cNvPr>
          <p:cNvSpPr/>
          <p:nvPr/>
        </p:nvSpPr>
        <p:spPr bwMode="gray">
          <a:xfrm rot="16200000">
            <a:off x="4602738" y="4974070"/>
            <a:ext cx="107292" cy="1980925"/>
          </a:xfrm>
          <a:prstGeom prst="leftBrace">
            <a:avLst/>
          </a:prstGeom>
          <a:noFill/>
          <a:ln w="28575" cap="rnd">
            <a:solidFill>
              <a:schemeClr val="tx1"/>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EECFB558-59AB-F585-655A-FD084E43BC29}"/>
              </a:ext>
            </a:extLst>
          </p:cNvPr>
          <p:cNvSpPr txBox="1"/>
          <p:nvPr/>
        </p:nvSpPr>
        <p:spPr bwMode="gray">
          <a:xfrm>
            <a:off x="6479030" y="6076256"/>
            <a:ext cx="1362552" cy="215444"/>
          </a:xfrm>
          <a:prstGeom prst="rect">
            <a:avLst/>
          </a:prstGeom>
          <a:noFill/>
        </p:spPr>
        <p:txBody>
          <a:bodyPr vert="horz" wrap="none" lIns="0" tIns="0" rIns="0" bIns="0" rtlCol="0">
            <a:spAutoFit/>
          </a:bodyPr>
          <a:lstStyle/>
          <a:p>
            <a:pPr algn="l">
              <a:spcBef>
                <a:spcPts val="600"/>
              </a:spcBef>
            </a:pPr>
            <a:r>
              <a:rPr lang="en-US" sz="1400" i="1" dirty="0"/>
              <a:t>parallel rule firing</a:t>
            </a:r>
          </a:p>
        </p:txBody>
      </p:sp>
      <p:sp>
        <p:nvSpPr>
          <p:cNvPr id="102" name="Left Brace 101">
            <a:extLst>
              <a:ext uri="{FF2B5EF4-FFF2-40B4-BE49-F238E27FC236}">
                <a16:creationId xmlns:a16="http://schemas.microsoft.com/office/drawing/2014/main" id="{4E8AB5F7-050B-26FA-579A-68B3A21EEE9C}"/>
              </a:ext>
            </a:extLst>
          </p:cNvPr>
          <p:cNvSpPr/>
          <p:nvPr/>
        </p:nvSpPr>
        <p:spPr bwMode="gray">
          <a:xfrm rot="16200000">
            <a:off x="7106662" y="4974070"/>
            <a:ext cx="107292" cy="1980925"/>
          </a:xfrm>
          <a:prstGeom prst="leftBrace">
            <a:avLst/>
          </a:prstGeom>
          <a:noFill/>
          <a:ln w="28575" cap="rnd">
            <a:solidFill>
              <a:schemeClr val="tx1"/>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426403C6-A306-75B0-0BFB-C369887423C6}"/>
              </a:ext>
            </a:extLst>
          </p:cNvPr>
          <p:cNvSpPr txBox="1"/>
          <p:nvPr/>
        </p:nvSpPr>
        <p:spPr bwMode="gray">
          <a:xfrm>
            <a:off x="8946225" y="6076256"/>
            <a:ext cx="1362552" cy="215444"/>
          </a:xfrm>
          <a:prstGeom prst="rect">
            <a:avLst/>
          </a:prstGeom>
          <a:noFill/>
        </p:spPr>
        <p:txBody>
          <a:bodyPr vert="horz" wrap="none" lIns="0" tIns="0" rIns="0" bIns="0" rtlCol="0">
            <a:spAutoFit/>
          </a:bodyPr>
          <a:lstStyle/>
          <a:p>
            <a:pPr algn="l">
              <a:spcBef>
                <a:spcPts val="600"/>
              </a:spcBef>
            </a:pPr>
            <a:r>
              <a:rPr lang="en-US" sz="1400" i="1" dirty="0"/>
              <a:t>parallel rule firing</a:t>
            </a:r>
          </a:p>
        </p:txBody>
      </p:sp>
      <p:sp>
        <p:nvSpPr>
          <p:cNvPr id="104" name="Left Brace 103">
            <a:extLst>
              <a:ext uri="{FF2B5EF4-FFF2-40B4-BE49-F238E27FC236}">
                <a16:creationId xmlns:a16="http://schemas.microsoft.com/office/drawing/2014/main" id="{1F311FCA-3385-E7F0-B694-487D474E7AD5}"/>
              </a:ext>
            </a:extLst>
          </p:cNvPr>
          <p:cNvSpPr/>
          <p:nvPr/>
        </p:nvSpPr>
        <p:spPr bwMode="gray">
          <a:xfrm rot="16200000">
            <a:off x="9573857" y="4974070"/>
            <a:ext cx="107292" cy="1980925"/>
          </a:xfrm>
          <a:prstGeom prst="leftBrace">
            <a:avLst/>
          </a:prstGeom>
          <a:noFill/>
          <a:ln w="28575" cap="rnd">
            <a:solidFill>
              <a:schemeClr val="tx1"/>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E4F49FAA-2793-23CA-BA3D-07A760C8C858}"/>
              </a:ext>
            </a:extLst>
          </p:cNvPr>
          <p:cNvSpPr/>
          <p:nvPr/>
        </p:nvSpPr>
        <p:spPr bwMode="gray">
          <a:xfrm>
            <a:off x="1351616" y="2816672"/>
            <a:ext cx="9488769" cy="43181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Soar processing represents a reasoned sequence of parallel rule operations</a:t>
            </a:r>
          </a:p>
        </p:txBody>
      </p:sp>
    </p:spTree>
    <p:extLst>
      <p:ext uri="{BB962C8B-B14F-4D97-AF65-F5344CB8AC3E}">
        <p14:creationId xmlns:p14="http://schemas.microsoft.com/office/powerpoint/2010/main" val="212640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41695-24C7-DA1C-CD26-C86EF35E7D36}"/>
              </a:ext>
            </a:extLst>
          </p:cNvPr>
          <p:cNvSpPr>
            <a:spLocks noGrp="1"/>
          </p:cNvSpPr>
          <p:nvPr>
            <p:ph type="title"/>
          </p:nvPr>
        </p:nvSpPr>
        <p:spPr/>
        <p:txBody>
          <a:bodyPr/>
          <a:lstStyle/>
          <a:p>
            <a:r>
              <a:rPr lang="en-US" dirty="0"/>
              <a:t>Operator Code</a:t>
            </a:r>
          </a:p>
        </p:txBody>
      </p:sp>
      <p:sp>
        <p:nvSpPr>
          <p:cNvPr id="2" name="Content Placeholder 1">
            <a:extLst>
              <a:ext uri="{FF2B5EF4-FFF2-40B4-BE49-F238E27FC236}">
                <a16:creationId xmlns:a16="http://schemas.microsoft.com/office/drawing/2014/main" id="{4F764449-59D2-287C-510B-7955EE6D5656}"/>
              </a:ext>
            </a:extLst>
          </p:cNvPr>
          <p:cNvSpPr>
            <a:spLocks noGrp="1"/>
          </p:cNvSpPr>
          <p:nvPr>
            <p:ph idx="1"/>
          </p:nvPr>
        </p:nvSpPr>
        <p:spPr/>
        <p:txBody>
          <a:bodyPr>
            <a:normAutofit/>
          </a:bodyPr>
          <a:lstStyle/>
          <a:p>
            <a:r>
              <a:rPr lang="en-US" sz="2400" dirty="0"/>
              <a:t>Operators are defined in code via three types of rules:</a:t>
            </a:r>
          </a:p>
          <a:p>
            <a:pPr marL="285750" indent="-285750">
              <a:buFont typeface="Arial" panose="020B0604020202020204" pitchFamily="34" charset="0"/>
              <a:buChar char="•"/>
            </a:pPr>
            <a:r>
              <a:rPr lang="en-US" sz="2400" b="1" u="sng" dirty="0"/>
              <a:t>Proposal rules</a:t>
            </a:r>
            <a:r>
              <a:rPr lang="en-US" sz="2400" dirty="0"/>
              <a:t> propose operators to let the agent know what possible operators it can select from at any point in time</a:t>
            </a:r>
          </a:p>
          <a:p>
            <a:pPr marL="285750" indent="-285750">
              <a:buFont typeface="Arial" panose="020B0604020202020204" pitchFamily="34" charset="0"/>
              <a:buChar char="•"/>
            </a:pPr>
            <a:r>
              <a:rPr lang="en-US" sz="2400" b="1" u="sng" dirty="0"/>
              <a:t>Preference rules</a:t>
            </a:r>
            <a:r>
              <a:rPr lang="en-US" sz="2400" dirty="0"/>
              <a:t> help the agent select from among the proposed operators</a:t>
            </a:r>
          </a:p>
          <a:p>
            <a:pPr marL="285750" indent="-285750">
              <a:buFont typeface="Arial" panose="020B0604020202020204" pitchFamily="34" charset="0"/>
              <a:buChar char="•"/>
            </a:pPr>
            <a:r>
              <a:rPr lang="en-US" sz="2400" b="1" u="sng" dirty="0"/>
              <a:t>Apply rules</a:t>
            </a:r>
            <a:r>
              <a:rPr lang="en-US" sz="2400" dirty="0"/>
              <a:t> carry out the selected operator, once the agent selects one, by making changes to working memory</a:t>
            </a:r>
          </a:p>
        </p:txBody>
      </p:sp>
      <p:sp>
        <p:nvSpPr>
          <p:cNvPr id="4" name="Rectangle 3">
            <a:extLst>
              <a:ext uri="{FF2B5EF4-FFF2-40B4-BE49-F238E27FC236}">
                <a16:creationId xmlns:a16="http://schemas.microsoft.com/office/drawing/2014/main" id="{89C17A2D-DA65-F6F5-039D-DDC9F754A1A2}"/>
              </a:ext>
            </a:extLst>
          </p:cNvPr>
          <p:cNvSpPr/>
          <p:nvPr/>
        </p:nvSpPr>
        <p:spPr bwMode="gray">
          <a:xfrm>
            <a:off x="3300984" y="4764344"/>
            <a:ext cx="5590032" cy="82264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(We’ll see later that a rule’s type depends on what the rule does in its LHS and its RHS.)</a:t>
            </a:r>
          </a:p>
        </p:txBody>
      </p:sp>
    </p:spTree>
    <p:extLst>
      <p:ext uri="{BB962C8B-B14F-4D97-AF65-F5344CB8AC3E}">
        <p14:creationId xmlns:p14="http://schemas.microsoft.com/office/powerpoint/2010/main" val="224907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60918-8EF5-66C8-A6B6-D687D19035A3}"/>
              </a:ext>
            </a:extLst>
          </p:cNvPr>
          <p:cNvSpPr>
            <a:spLocks noGrp="1"/>
          </p:cNvSpPr>
          <p:nvPr>
            <p:ph type="title"/>
          </p:nvPr>
        </p:nvSpPr>
        <p:spPr/>
        <p:txBody>
          <a:bodyPr/>
          <a:lstStyle/>
          <a:p>
            <a:r>
              <a:rPr lang="en-US" dirty="0"/>
              <a:t>Soar Decision Cycle – Phases</a:t>
            </a:r>
          </a:p>
        </p:txBody>
      </p:sp>
      <p:sp>
        <p:nvSpPr>
          <p:cNvPr id="2" name="Content Placeholder 1">
            <a:extLst>
              <a:ext uri="{FF2B5EF4-FFF2-40B4-BE49-F238E27FC236}">
                <a16:creationId xmlns:a16="http://schemas.microsoft.com/office/drawing/2014/main" id="{8D0A657C-280E-C72F-D8AA-2F9ADAF03990}"/>
              </a:ext>
            </a:extLst>
          </p:cNvPr>
          <p:cNvSpPr>
            <a:spLocks noGrp="1"/>
          </p:cNvSpPr>
          <p:nvPr>
            <p:ph idx="1"/>
          </p:nvPr>
        </p:nvSpPr>
        <p:spPr>
          <a:xfrm>
            <a:off x="1524000" y="1557210"/>
            <a:ext cx="7483366" cy="3930085"/>
          </a:xfrm>
        </p:spPr>
        <p:txBody>
          <a:bodyPr>
            <a:normAutofit fontScale="77500" lnSpcReduction="20000"/>
          </a:bodyPr>
          <a:lstStyle/>
          <a:p>
            <a:r>
              <a:rPr lang="en-US" sz="2800" dirty="0"/>
              <a:t>The decision cycle is in 5 main phases:</a:t>
            </a:r>
          </a:p>
          <a:p>
            <a:pPr marL="514350" indent="-514350">
              <a:buAutoNum type="arabicPeriod"/>
            </a:pPr>
            <a:r>
              <a:rPr lang="en-US" sz="2800" b="1" dirty="0"/>
              <a:t>Input Phase</a:t>
            </a:r>
          </a:p>
          <a:p>
            <a:pPr marL="742950" lvl="1" indent="-514350"/>
            <a:r>
              <a:rPr lang="en-US" sz="2800" dirty="0"/>
              <a:t>When input is updated</a:t>
            </a:r>
          </a:p>
          <a:p>
            <a:pPr marL="514350" indent="-514350">
              <a:buAutoNum type="arabicPeriod"/>
            </a:pPr>
            <a:r>
              <a:rPr lang="en-US" sz="2800" b="1" dirty="0"/>
              <a:t>Proposal Phase</a:t>
            </a:r>
          </a:p>
          <a:p>
            <a:pPr marL="742950" lvl="1" indent="-514350"/>
            <a:r>
              <a:rPr lang="en-US" sz="2800" dirty="0"/>
              <a:t>When rules propose and prefer operators</a:t>
            </a:r>
          </a:p>
          <a:p>
            <a:pPr marL="514350" indent="-514350">
              <a:buAutoNum type="arabicPeriod"/>
            </a:pPr>
            <a:r>
              <a:rPr lang="en-US" sz="2800" b="1" dirty="0"/>
              <a:t>Selection Phase</a:t>
            </a:r>
          </a:p>
          <a:p>
            <a:pPr marL="742950" lvl="1" indent="-514350"/>
            <a:r>
              <a:rPr lang="en-US" sz="2800" dirty="0"/>
              <a:t>When Soar selects an operator</a:t>
            </a:r>
          </a:p>
          <a:p>
            <a:pPr marL="514350" indent="-514350">
              <a:buAutoNum type="arabicPeriod"/>
            </a:pPr>
            <a:r>
              <a:rPr lang="en-US" sz="2800" b="1" dirty="0"/>
              <a:t>Apply Phase</a:t>
            </a:r>
          </a:p>
          <a:p>
            <a:pPr marL="742950" lvl="1" indent="-514350"/>
            <a:r>
              <a:rPr lang="en-US" sz="2800" dirty="0"/>
              <a:t>When rules apply the selected operator</a:t>
            </a:r>
          </a:p>
          <a:p>
            <a:pPr marL="514350" indent="-514350">
              <a:buAutoNum type="arabicPeriod"/>
            </a:pPr>
            <a:r>
              <a:rPr lang="en-US" sz="2800" b="1" dirty="0"/>
              <a:t>Output Phase</a:t>
            </a:r>
          </a:p>
          <a:p>
            <a:pPr marL="742950" lvl="1" indent="-514350"/>
            <a:r>
              <a:rPr lang="en-US" sz="2800" dirty="0"/>
              <a:t>When output is updated</a:t>
            </a:r>
          </a:p>
        </p:txBody>
      </p:sp>
      <p:grpSp>
        <p:nvGrpSpPr>
          <p:cNvPr id="67" name="Group 66">
            <a:extLst>
              <a:ext uri="{FF2B5EF4-FFF2-40B4-BE49-F238E27FC236}">
                <a16:creationId xmlns:a16="http://schemas.microsoft.com/office/drawing/2014/main" id="{62431D3E-8709-F1DA-EC82-44AD9071A24F}"/>
              </a:ext>
            </a:extLst>
          </p:cNvPr>
          <p:cNvGrpSpPr/>
          <p:nvPr/>
        </p:nvGrpSpPr>
        <p:grpSpPr>
          <a:xfrm>
            <a:off x="9175531" y="1174141"/>
            <a:ext cx="2732690" cy="4837776"/>
            <a:chOff x="9175531" y="1174141"/>
            <a:chExt cx="2732690" cy="4837776"/>
          </a:xfrm>
        </p:grpSpPr>
        <p:sp>
          <p:nvSpPr>
            <p:cNvPr id="5" name="Rectangle 4">
              <a:extLst>
                <a:ext uri="{FF2B5EF4-FFF2-40B4-BE49-F238E27FC236}">
                  <a16:creationId xmlns:a16="http://schemas.microsoft.com/office/drawing/2014/main" id="{23455D99-2F86-929D-7764-1F10045E0896}"/>
                </a:ext>
              </a:extLst>
            </p:cNvPr>
            <p:cNvSpPr/>
            <p:nvPr/>
          </p:nvSpPr>
          <p:spPr>
            <a:xfrm>
              <a:off x="9175531" y="1174141"/>
              <a:ext cx="2732690" cy="48377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2000" b="1" kern="1200" dirty="0">
                  <a:solidFill>
                    <a:schemeClr val="bg1"/>
                  </a:solidFill>
                  <a:effectLst/>
                  <a:ea typeface="Calibri" panose="020F0502020204030204" pitchFamily="34" charset="0"/>
                  <a:cs typeface="Times New Roman" panose="02020603050405020304" pitchFamily="18" charset="0"/>
                </a:rPr>
                <a:t>Soar Agent</a:t>
              </a:r>
              <a:endParaRPr lang="en-US"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6" name="Straight Arrow Connector 39">
              <a:extLst>
                <a:ext uri="{FF2B5EF4-FFF2-40B4-BE49-F238E27FC236}">
                  <a16:creationId xmlns:a16="http://schemas.microsoft.com/office/drawing/2014/main" id="{7444F51A-ABAE-C925-AACE-36AF093B7E71}"/>
                </a:ext>
              </a:extLst>
            </p:cNvPr>
            <p:cNvCxnSpPr>
              <a:cxnSpLocks/>
              <a:stCxn id="7" idx="3"/>
              <a:endCxn id="11" idx="3"/>
            </p:cNvCxnSpPr>
            <p:nvPr/>
          </p:nvCxnSpPr>
          <p:spPr>
            <a:xfrm flipV="1">
              <a:off x="11193519" y="1904992"/>
              <a:ext cx="12700" cy="3778867"/>
            </a:xfrm>
            <a:prstGeom prst="bentConnector3">
              <a:avLst>
                <a:gd name="adj1" fmla="val 4448276"/>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88AB82-3C86-21C7-D6DF-8691847898D2}"/>
                </a:ext>
              </a:extLst>
            </p:cNvPr>
            <p:cNvSpPr/>
            <p:nvPr/>
          </p:nvSpPr>
          <p:spPr>
            <a:xfrm>
              <a:off x="9301655" y="547667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Output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E6FB1C5-2092-03C2-F3F7-361CE5185671}"/>
                </a:ext>
              </a:extLst>
            </p:cNvPr>
            <p:cNvSpPr/>
            <p:nvPr/>
          </p:nvSpPr>
          <p:spPr>
            <a:xfrm>
              <a:off x="9301655" y="3587237"/>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Selection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DB0D846E-928E-21E6-FF6A-E470046652ED}"/>
                </a:ext>
              </a:extLst>
            </p:cNvPr>
            <p:cNvCxnSpPr>
              <a:cxnSpLocks/>
              <a:stCxn id="11" idx="2"/>
              <a:endCxn id="15" idx="0"/>
            </p:cNvCxnSpPr>
            <p:nvPr/>
          </p:nvCxnSpPr>
          <p:spPr>
            <a:xfrm>
              <a:off x="10247587" y="2112181"/>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8E14C3-6149-0636-7C8F-2BCA2E3E4625}"/>
                </a:ext>
              </a:extLst>
            </p:cNvPr>
            <p:cNvCxnSpPr>
              <a:cxnSpLocks/>
              <a:endCxn id="7" idx="0"/>
            </p:cNvCxnSpPr>
            <p:nvPr/>
          </p:nvCxnSpPr>
          <p:spPr>
            <a:xfrm>
              <a:off x="10247587" y="4946331"/>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A7C1032-5E1F-DEB9-7D50-1D5C2A88866A}"/>
                </a:ext>
              </a:extLst>
            </p:cNvPr>
            <p:cNvSpPr/>
            <p:nvPr/>
          </p:nvSpPr>
          <p:spPr>
            <a:xfrm>
              <a:off x="9301655" y="1697802"/>
              <a:ext cx="1891864" cy="414379"/>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Input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1337E9D-528F-174C-F9FE-7983745A0407}"/>
                </a:ext>
              </a:extLst>
            </p:cNvPr>
            <p:cNvSpPr/>
            <p:nvPr/>
          </p:nvSpPr>
          <p:spPr>
            <a:xfrm>
              <a:off x="9301655" y="264252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Proposal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3CBA353A-A7C0-96B1-CA84-03E6F63DB21E}"/>
                </a:ext>
              </a:extLst>
            </p:cNvPr>
            <p:cNvSpPr/>
            <p:nvPr/>
          </p:nvSpPr>
          <p:spPr>
            <a:xfrm>
              <a:off x="9301655" y="4531954"/>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Apply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0247D221-A313-B867-F497-027F7D0B4FCA}"/>
                </a:ext>
              </a:extLst>
            </p:cNvPr>
            <p:cNvCxnSpPr>
              <a:cxnSpLocks/>
              <a:stCxn id="15" idx="2"/>
              <a:endCxn id="8" idx="0"/>
            </p:cNvCxnSpPr>
            <p:nvPr/>
          </p:nvCxnSpPr>
          <p:spPr>
            <a:xfrm>
              <a:off x="10247587" y="3056898"/>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DC63FD-DD1A-9D01-DFBA-4E6AAFDBF121}"/>
                </a:ext>
              </a:extLst>
            </p:cNvPr>
            <p:cNvCxnSpPr>
              <a:cxnSpLocks/>
              <a:stCxn id="8" idx="2"/>
              <a:endCxn id="23" idx="0"/>
            </p:cNvCxnSpPr>
            <p:nvPr/>
          </p:nvCxnSpPr>
          <p:spPr>
            <a:xfrm>
              <a:off x="10247587" y="4001615"/>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5999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eft Brace 38">
            <a:extLst>
              <a:ext uri="{FF2B5EF4-FFF2-40B4-BE49-F238E27FC236}">
                <a16:creationId xmlns:a16="http://schemas.microsoft.com/office/drawing/2014/main" id="{AD24F8DA-2C55-06BF-15C3-7612B24A576F}"/>
              </a:ext>
            </a:extLst>
          </p:cNvPr>
          <p:cNvSpPr/>
          <p:nvPr/>
        </p:nvSpPr>
        <p:spPr bwMode="gray">
          <a:xfrm>
            <a:off x="8716361" y="2642520"/>
            <a:ext cx="342464" cy="2303811"/>
          </a:xfrm>
          <a:prstGeom prst="leftBrace">
            <a:avLst>
              <a:gd name="adj1" fmla="val 8333"/>
              <a:gd name="adj2" fmla="val 36232"/>
            </a:avLst>
          </a:prstGeom>
          <a:noFill/>
          <a:ln w="28575" cap="rnd">
            <a:solidFill>
              <a:schemeClr val="tx1"/>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2">
            <a:extLst>
              <a:ext uri="{FF2B5EF4-FFF2-40B4-BE49-F238E27FC236}">
                <a16:creationId xmlns:a16="http://schemas.microsoft.com/office/drawing/2014/main" id="{44560918-8EF5-66C8-A6B6-D687D19035A3}"/>
              </a:ext>
            </a:extLst>
          </p:cNvPr>
          <p:cNvSpPr>
            <a:spLocks noGrp="1"/>
          </p:cNvSpPr>
          <p:nvPr>
            <p:ph type="title"/>
          </p:nvPr>
        </p:nvSpPr>
        <p:spPr/>
        <p:txBody>
          <a:bodyPr/>
          <a:lstStyle/>
          <a:p>
            <a:r>
              <a:rPr lang="en-US" dirty="0"/>
              <a:t>When Apply Rules Fire</a:t>
            </a:r>
          </a:p>
        </p:txBody>
      </p:sp>
      <p:sp>
        <p:nvSpPr>
          <p:cNvPr id="2" name="Content Placeholder 1">
            <a:extLst>
              <a:ext uri="{FF2B5EF4-FFF2-40B4-BE49-F238E27FC236}">
                <a16:creationId xmlns:a16="http://schemas.microsoft.com/office/drawing/2014/main" id="{8D0A657C-280E-C72F-D8AA-2F9ADAF03990}"/>
              </a:ext>
            </a:extLst>
          </p:cNvPr>
          <p:cNvSpPr>
            <a:spLocks noGrp="1"/>
          </p:cNvSpPr>
          <p:nvPr>
            <p:ph idx="1"/>
          </p:nvPr>
        </p:nvSpPr>
        <p:spPr>
          <a:xfrm>
            <a:off x="798786" y="1557210"/>
            <a:ext cx="8082246" cy="4233990"/>
          </a:xfrm>
        </p:spPr>
        <p:txBody>
          <a:bodyPr>
            <a:normAutofit/>
          </a:bodyPr>
          <a:lstStyle/>
          <a:p>
            <a:r>
              <a:rPr lang="en-US" sz="2800" dirty="0"/>
              <a:t>Apply rules fire at different times from other rules</a:t>
            </a:r>
          </a:p>
        </p:txBody>
      </p:sp>
      <p:grpSp>
        <p:nvGrpSpPr>
          <p:cNvPr id="4" name="Group 3">
            <a:extLst>
              <a:ext uri="{FF2B5EF4-FFF2-40B4-BE49-F238E27FC236}">
                <a16:creationId xmlns:a16="http://schemas.microsoft.com/office/drawing/2014/main" id="{72FAA335-774C-3907-38B4-735BE6D5B39F}"/>
              </a:ext>
            </a:extLst>
          </p:cNvPr>
          <p:cNvGrpSpPr/>
          <p:nvPr/>
        </p:nvGrpSpPr>
        <p:grpSpPr>
          <a:xfrm>
            <a:off x="9175531" y="1174141"/>
            <a:ext cx="2732690" cy="4837776"/>
            <a:chOff x="9175531" y="1174141"/>
            <a:chExt cx="2732690" cy="4837776"/>
          </a:xfrm>
        </p:grpSpPr>
        <p:sp>
          <p:nvSpPr>
            <p:cNvPr id="12" name="Rectangle 11">
              <a:extLst>
                <a:ext uri="{FF2B5EF4-FFF2-40B4-BE49-F238E27FC236}">
                  <a16:creationId xmlns:a16="http://schemas.microsoft.com/office/drawing/2014/main" id="{90689B7A-6BFB-0886-E7FC-916AD09283CA}"/>
                </a:ext>
              </a:extLst>
            </p:cNvPr>
            <p:cNvSpPr/>
            <p:nvPr/>
          </p:nvSpPr>
          <p:spPr>
            <a:xfrm>
              <a:off x="9175531" y="1174141"/>
              <a:ext cx="2732690" cy="48377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2000" b="1" kern="1200" dirty="0">
                  <a:solidFill>
                    <a:schemeClr val="bg1"/>
                  </a:solidFill>
                  <a:effectLst/>
                  <a:ea typeface="Calibri" panose="020F0502020204030204" pitchFamily="34" charset="0"/>
                  <a:cs typeface="Times New Roman" panose="02020603050405020304" pitchFamily="18" charset="0"/>
                </a:rPr>
                <a:t>Soar Agent</a:t>
              </a:r>
              <a:endParaRPr lang="en-US"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3" name="Straight Arrow Connector 39">
              <a:extLst>
                <a:ext uri="{FF2B5EF4-FFF2-40B4-BE49-F238E27FC236}">
                  <a16:creationId xmlns:a16="http://schemas.microsoft.com/office/drawing/2014/main" id="{49E868D0-3007-F1FA-1643-53E71FB327B1}"/>
                </a:ext>
              </a:extLst>
            </p:cNvPr>
            <p:cNvCxnSpPr>
              <a:cxnSpLocks/>
              <a:stCxn id="14" idx="3"/>
              <a:endCxn id="19" idx="3"/>
            </p:cNvCxnSpPr>
            <p:nvPr/>
          </p:nvCxnSpPr>
          <p:spPr>
            <a:xfrm flipV="1">
              <a:off x="11193519" y="1904992"/>
              <a:ext cx="12700" cy="3778867"/>
            </a:xfrm>
            <a:prstGeom prst="bentConnector3">
              <a:avLst>
                <a:gd name="adj1" fmla="val 4448276"/>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80AD44-19CA-7668-F1E6-3324B5EA41FA}"/>
                </a:ext>
              </a:extLst>
            </p:cNvPr>
            <p:cNvSpPr/>
            <p:nvPr/>
          </p:nvSpPr>
          <p:spPr>
            <a:xfrm>
              <a:off x="9301655" y="547667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Output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58B2EFDE-92E2-9F9A-E8F2-06FA9C174C63}"/>
                </a:ext>
              </a:extLst>
            </p:cNvPr>
            <p:cNvSpPr/>
            <p:nvPr/>
          </p:nvSpPr>
          <p:spPr>
            <a:xfrm>
              <a:off x="9301655" y="3587237"/>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Selection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0C2B003E-E61C-93A3-F8B9-728FCBACF87D}"/>
                </a:ext>
              </a:extLst>
            </p:cNvPr>
            <p:cNvCxnSpPr>
              <a:cxnSpLocks/>
              <a:stCxn id="19" idx="2"/>
              <a:endCxn id="20" idx="0"/>
            </p:cNvCxnSpPr>
            <p:nvPr/>
          </p:nvCxnSpPr>
          <p:spPr>
            <a:xfrm>
              <a:off x="10247587" y="2112181"/>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1638511-A41C-D22B-C329-E1107CAE0A2C}"/>
                </a:ext>
              </a:extLst>
            </p:cNvPr>
            <p:cNvCxnSpPr>
              <a:cxnSpLocks/>
              <a:endCxn id="14" idx="0"/>
            </p:cNvCxnSpPr>
            <p:nvPr/>
          </p:nvCxnSpPr>
          <p:spPr>
            <a:xfrm>
              <a:off x="10247587" y="4946331"/>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6E293DD-11B4-50C5-B363-31508ACBD756}"/>
                </a:ext>
              </a:extLst>
            </p:cNvPr>
            <p:cNvSpPr/>
            <p:nvPr/>
          </p:nvSpPr>
          <p:spPr>
            <a:xfrm>
              <a:off x="9301655" y="1697802"/>
              <a:ext cx="1891864" cy="414379"/>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Input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F6DFE61F-E396-3CEE-2B8D-69C0B4497FA8}"/>
                </a:ext>
              </a:extLst>
            </p:cNvPr>
            <p:cNvSpPr/>
            <p:nvPr/>
          </p:nvSpPr>
          <p:spPr>
            <a:xfrm>
              <a:off x="9301655" y="264252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Proposal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30A61C26-1557-99B6-000D-9F490269EF5D}"/>
                </a:ext>
              </a:extLst>
            </p:cNvPr>
            <p:cNvSpPr/>
            <p:nvPr/>
          </p:nvSpPr>
          <p:spPr>
            <a:xfrm>
              <a:off x="9301655" y="4531954"/>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Apply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C9A9AFA8-B6A7-D513-18AE-597B171C8819}"/>
                </a:ext>
              </a:extLst>
            </p:cNvPr>
            <p:cNvCxnSpPr>
              <a:cxnSpLocks/>
              <a:stCxn id="20" idx="2"/>
              <a:endCxn id="16" idx="0"/>
            </p:cNvCxnSpPr>
            <p:nvPr/>
          </p:nvCxnSpPr>
          <p:spPr>
            <a:xfrm>
              <a:off x="10247587" y="3056898"/>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A1F5D1-757C-E0DE-35FE-547D25866769}"/>
                </a:ext>
              </a:extLst>
            </p:cNvPr>
            <p:cNvCxnSpPr>
              <a:cxnSpLocks/>
              <a:stCxn id="16" idx="2"/>
              <a:endCxn id="21" idx="0"/>
            </p:cNvCxnSpPr>
            <p:nvPr/>
          </p:nvCxnSpPr>
          <p:spPr>
            <a:xfrm>
              <a:off x="10247587" y="4001615"/>
              <a:ext cx="0" cy="5303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5717D193-B5E0-6F4E-A127-05BE5D7DA891}"/>
              </a:ext>
            </a:extLst>
          </p:cNvPr>
          <p:cNvSpPr/>
          <p:nvPr/>
        </p:nvSpPr>
        <p:spPr bwMode="gray">
          <a:xfrm>
            <a:off x="1261872" y="2776298"/>
            <a:ext cx="6547104" cy="54576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Non-apply rules can fire at any time</a:t>
            </a:r>
          </a:p>
        </p:txBody>
      </p:sp>
      <p:sp>
        <p:nvSpPr>
          <p:cNvPr id="27" name="Rectangle 26">
            <a:extLst>
              <a:ext uri="{FF2B5EF4-FFF2-40B4-BE49-F238E27FC236}">
                <a16:creationId xmlns:a16="http://schemas.microsoft.com/office/drawing/2014/main" id="{80F0986D-908D-E512-0AEE-BBB663244B5F}"/>
              </a:ext>
            </a:extLst>
          </p:cNvPr>
          <p:cNvSpPr/>
          <p:nvPr/>
        </p:nvSpPr>
        <p:spPr bwMode="gray">
          <a:xfrm>
            <a:off x="1261872" y="4466258"/>
            <a:ext cx="6547104" cy="54576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Apply rules only fire after Soar selects an operator</a:t>
            </a:r>
          </a:p>
        </p:txBody>
      </p:sp>
      <p:cxnSp>
        <p:nvCxnSpPr>
          <p:cNvPr id="28" name="Straight Connector 27">
            <a:extLst>
              <a:ext uri="{FF2B5EF4-FFF2-40B4-BE49-F238E27FC236}">
                <a16:creationId xmlns:a16="http://schemas.microsoft.com/office/drawing/2014/main" id="{39FB8DEC-CEA1-22D0-8ACE-795B37CE4EA5}"/>
              </a:ext>
            </a:extLst>
          </p:cNvPr>
          <p:cNvCxnSpPr>
            <a:cxnSpLocks/>
            <a:stCxn id="25" idx="3"/>
          </p:cNvCxnSpPr>
          <p:nvPr/>
        </p:nvCxnSpPr>
        <p:spPr bwMode="gray">
          <a:xfrm>
            <a:off x="7808976" y="3049183"/>
            <a:ext cx="790677" cy="37981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3DF97C3-DA67-F2BE-55F3-DC9FC2009518}"/>
              </a:ext>
            </a:extLst>
          </p:cNvPr>
          <p:cNvCxnSpPr>
            <a:cxnSpLocks/>
            <a:stCxn id="27" idx="3"/>
          </p:cNvCxnSpPr>
          <p:nvPr/>
        </p:nvCxnSpPr>
        <p:spPr bwMode="gray">
          <a:xfrm>
            <a:off x="7808976" y="4739143"/>
            <a:ext cx="1366555" cy="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004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60918-8EF5-66C8-A6B6-D687D19035A3}"/>
              </a:ext>
            </a:extLst>
          </p:cNvPr>
          <p:cNvSpPr>
            <a:spLocks noGrp="1"/>
          </p:cNvSpPr>
          <p:nvPr>
            <p:ph type="title"/>
          </p:nvPr>
        </p:nvSpPr>
        <p:spPr/>
        <p:txBody>
          <a:bodyPr/>
          <a:lstStyle/>
          <a:p>
            <a:r>
              <a:rPr lang="en-US" dirty="0"/>
              <a:t>Soar Decision Cycle – Quiescence</a:t>
            </a:r>
          </a:p>
        </p:txBody>
      </p:sp>
      <p:sp>
        <p:nvSpPr>
          <p:cNvPr id="2" name="Content Placeholder 1">
            <a:extLst>
              <a:ext uri="{FF2B5EF4-FFF2-40B4-BE49-F238E27FC236}">
                <a16:creationId xmlns:a16="http://schemas.microsoft.com/office/drawing/2014/main" id="{8D0A657C-280E-C72F-D8AA-2F9ADAF03990}"/>
              </a:ext>
            </a:extLst>
          </p:cNvPr>
          <p:cNvSpPr>
            <a:spLocks noGrp="1"/>
          </p:cNvSpPr>
          <p:nvPr>
            <p:ph idx="1"/>
          </p:nvPr>
        </p:nvSpPr>
        <p:spPr>
          <a:xfrm>
            <a:off x="1524000" y="1557210"/>
            <a:ext cx="7062953" cy="3930085"/>
          </a:xfrm>
        </p:spPr>
        <p:txBody>
          <a:bodyPr>
            <a:normAutofit/>
          </a:bodyPr>
          <a:lstStyle/>
          <a:p>
            <a:r>
              <a:rPr lang="en-US" sz="2400" dirty="0"/>
              <a:t>One rule’s results might satisfy another rule.</a:t>
            </a:r>
          </a:p>
          <a:p>
            <a:pPr marL="457200" indent="-457200">
              <a:buFont typeface="Arial" panose="020B0604020202020204" pitchFamily="34" charset="0"/>
              <a:buChar char="•"/>
            </a:pPr>
            <a:r>
              <a:rPr lang="en-US" sz="2400" dirty="0"/>
              <a:t>So there can be multiple cycles of cascading rule firings within a phase</a:t>
            </a:r>
          </a:p>
          <a:p>
            <a:pPr marL="457200" indent="-457200">
              <a:buFont typeface="Arial" panose="020B0604020202020204" pitchFamily="34" charset="0"/>
              <a:buChar char="•"/>
            </a:pPr>
            <a:r>
              <a:rPr lang="en-US" sz="2400" dirty="0"/>
              <a:t>Each iteration is called an </a:t>
            </a:r>
            <a:r>
              <a:rPr lang="en-US" sz="2400" b="1" i="1" dirty="0"/>
              <a:t>elaboration cycle</a:t>
            </a:r>
          </a:p>
          <a:p>
            <a:r>
              <a:rPr lang="en-US" sz="2400" dirty="0"/>
              <a:t>The proposal &amp; apply phases loop until </a:t>
            </a:r>
            <a:r>
              <a:rPr lang="en-US" sz="2400" i="1" dirty="0"/>
              <a:t>quiescence</a:t>
            </a:r>
          </a:p>
          <a:p>
            <a:pPr marL="457200" indent="-457200">
              <a:buFont typeface="Arial" panose="020B0604020202020204" pitchFamily="34" charset="0"/>
              <a:buChar char="•"/>
            </a:pPr>
            <a:r>
              <a:rPr lang="en-US" sz="2400" b="1" u="sng" dirty="0"/>
              <a:t>Quiescence</a:t>
            </a:r>
            <a:r>
              <a:rPr lang="en-US" sz="2400" dirty="0"/>
              <a:t>: When no more rules fire</a:t>
            </a:r>
          </a:p>
          <a:p>
            <a:endParaRPr lang="en-US" sz="2400" dirty="0"/>
          </a:p>
        </p:txBody>
      </p:sp>
      <p:grpSp>
        <p:nvGrpSpPr>
          <p:cNvPr id="67" name="Group 66">
            <a:extLst>
              <a:ext uri="{FF2B5EF4-FFF2-40B4-BE49-F238E27FC236}">
                <a16:creationId xmlns:a16="http://schemas.microsoft.com/office/drawing/2014/main" id="{62431D3E-8709-F1DA-EC82-44AD9071A24F}"/>
              </a:ext>
            </a:extLst>
          </p:cNvPr>
          <p:cNvGrpSpPr/>
          <p:nvPr/>
        </p:nvGrpSpPr>
        <p:grpSpPr>
          <a:xfrm>
            <a:off x="9175531" y="1174141"/>
            <a:ext cx="2732690" cy="4837776"/>
            <a:chOff x="9175531" y="1174141"/>
            <a:chExt cx="2732690" cy="4837776"/>
          </a:xfrm>
        </p:grpSpPr>
        <p:sp>
          <p:nvSpPr>
            <p:cNvPr id="5" name="Rectangle 4">
              <a:extLst>
                <a:ext uri="{FF2B5EF4-FFF2-40B4-BE49-F238E27FC236}">
                  <a16:creationId xmlns:a16="http://schemas.microsoft.com/office/drawing/2014/main" id="{23455D99-2F86-929D-7764-1F10045E0896}"/>
                </a:ext>
              </a:extLst>
            </p:cNvPr>
            <p:cNvSpPr/>
            <p:nvPr/>
          </p:nvSpPr>
          <p:spPr>
            <a:xfrm>
              <a:off x="9175531" y="1174141"/>
              <a:ext cx="2732690" cy="48377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2000" b="1" kern="1200" dirty="0">
                  <a:solidFill>
                    <a:schemeClr val="bg1"/>
                  </a:solidFill>
                  <a:effectLst/>
                  <a:ea typeface="Calibri" panose="020F0502020204030204" pitchFamily="34" charset="0"/>
                  <a:cs typeface="Times New Roman" panose="02020603050405020304" pitchFamily="18" charset="0"/>
                </a:rPr>
                <a:t>Soar Agent</a:t>
              </a:r>
              <a:endParaRPr lang="en-US"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6" name="Straight Arrow Connector 39">
              <a:extLst>
                <a:ext uri="{FF2B5EF4-FFF2-40B4-BE49-F238E27FC236}">
                  <a16:creationId xmlns:a16="http://schemas.microsoft.com/office/drawing/2014/main" id="{7444F51A-ABAE-C925-AACE-36AF093B7E71}"/>
                </a:ext>
              </a:extLst>
            </p:cNvPr>
            <p:cNvCxnSpPr>
              <a:cxnSpLocks/>
              <a:stCxn id="7" idx="3"/>
              <a:endCxn id="11" idx="3"/>
            </p:cNvCxnSpPr>
            <p:nvPr/>
          </p:nvCxnSpPr>
          <p:spPr>
            <a:xfrm flipV="1">
              <a:off x="11193519" y="1904992"/>
              <a:ext cx="12700" cy="3778867"/>
            </a:xfrm>
            <a:prstGeom prst="bentConnector3">
              <a:avLst>
                <a:gd name="adj1" fmla="val 4448276"/>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88AB82-3C86-21C7-D6DF-8691847898D2}"/>
                </a:ext>
              </a:extLst>
            </p:cNvPr>
            <p:cNvSpPr/>
            <p:nvPr/>
          </p:nvSpPr>
          <p:spPr>
            <a:xfrm>
              <a:off x="9301655" y="547667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Output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E6FB1C5-2092-03C2-F3F7-361CE5185671}"/>
                </a:ext>
              </a:extLst>
            </p:cNvPr>
            <p:cNvSpPr/>
            <p:nvPr/>
          </p:nvSpPr>
          <p:spPr>
            <a:xfrm>
              <a:off x="9301655" y="3587237"/>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Selection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DB0D846E-928E-21E6-FF6A-E470046652ED}"/>
                </a:ext>
              </a:extLst>
            </p:cNvPr>
            <p:cNvCxnSpPr>
              <a:cxnSpLocks/>
              <a:stCxn id="11" idx="2"/>
              <a:endCxn id="15" idx="0"/>
            </p:cNvCxnSpPr>
            <p:nvPr/>
          </p:nvCxnSpPr>
          <p:spPr>
            <a:xfrm>
              <a:off x="10247587" y="2112181"/>
              <a:ext cx="0" cy="53033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8E14C3-6149-0636-7C8F-2BCA2E3E4625}"/>
                </a:ext>
              </a:extLst>
            </p:cNvPr>
            <p:cNvCxnSpPr>
              <a:cxnSpLocks/>
              <a:endCxn id="7" idx="0"/>
            </p:cNvCxnSpPr>
            <p:nvPr/>
          </p:nvCxnSpPr>
          <p:spPr>
            <a:xfrm>
              <a:off x="10247587" y="4946331"/>
              <a:ext cx="0" cy="53033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A7C1032-5E1F-DEB9-7D50-1D5C2A88866A}"/>
                </a:ext>
              </a:extLst>
            </p:cNvPr>
            <p:cNvSpPr/>
            <p:nvPr/>
          </p:nvSpPr>
          <p:spPr>
            <a:xfrm>
              <a:off x="9301655" y="1697802"/>
              <a:ext cx="1891864" cy="414379"/>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Input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B1337E9D-528F-174C-F9FE-7983745A0407}"/>
                </a:ext>
              </a:extLst>
            </p:cNvPr>
            <p:cNvSpPr/>
            <p:nvPr/>
          </p:nvSpPr>
          <p:spPr>
            <a:xfrm>
              <a:off x="9301655" y="264252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Proposal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3CBA353A-A7C0-96B1-CA84-03E6F63DB21E}"/>
                </a:ext>
              </a:extLst>
            </p:cNvPr>
            <p:cNvSpPr/>
            <p:nvPr/>
          </p:nvSpPr>
          <p:spPr>
            <a:xfrm>
              <a:off x="9301655" y="4531954"/>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Apply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0247D221-A313-B867-F497-027F7D0B4FCA}"/>
                </a:ext>
              </a:extLst>
            </p:cNvPr>
            <p:cNvCxnSpPr>
              <a:cxnSpLocks/>
              <a:stCxn id="15" idx="2"/>
              <a:endCxn id="8" idx="0"/>
            </p:cNvCxnSpPr>
            <p:nvPr/>
          </p:nvCxnSpPr>
          <p:spPr>
            <a:xfrm>
              <a:off x="10247587" y="3056898"/>
              <a:ext cx="0" cy="53033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DC63FD-DD1A-9D01-DFBA-4E6AAFDBF121}"/>
                </a:ext>
              </a:extLst>
            </p:cNvPr>
            <p:cNvCxnSpPr>
              <a:cxnSpLocks/>
              <a:stCxn id="8" idx="2"/>
              <a:endCxn id="23" idx="0"/>
            </p:cNvCxnSpPr>
            <p:nvPr/>
          </p:nvCxnSpPr>
          <p:spPr>
            <a:xfrm>
              <a:off x="10247587" y="4001615"/>
              <a:ext cx="0" cy="53033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9">
              <a:extLst>
                <a:ext uri="{FF2B5EF4-FFF2-40B4-BE49-F238E27FC236}">
                  <a16:creationId xmlns:a16="http://schemas.microsoft.com/office/drawing/2014/main" id="{3F932C3F-44F0-D771-1C5B-EB7E827C8509}"/>
                </a:ext>
              </a:extLst>
            </p:cNvPr>
            <p:cNvCxnSpPr>
              <a:cxnSpLocks/>
              <a:stCxn id="23" idx="2"/>
              <a:endCxn id="23" idx="3"/>
            </p:cNvCxnSpPr>
            <p:nvPr/>
          </p:nvCxnSpPr>
          <p:spPr>
            <a:xfrm rot="5400000" flipH="1" flipV="1">
              <a:off x="10616958" y="4369772"/>
              <a:ext cx="207189" cy="945932"/>
            </a:xfrm>
            <a:prstGeom prst="bentConnector4">
              <a:avLst>
                <a:gd name="adj1" fmla="val -110334"/>
                <a:gd name="adj2" fmla="val 131945"/>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5F93A7-210E-1722-907E-53C117EAB3DE}"/>
                </a:ext>
              </a:extLst>
            </p:cNvPr>
            <p:cNvCxnSpPr>
              <a:cxnSpLocks/>
              <a:stCxn id="15" idx="2"/>
              <a:endCxn id="15" idx="3"/>
            </p:cNvCxnSpPr>
            <p:nvPr/>
          </p:nvCxnSpPr>
          <p:spPr>
            <a:xfrm rot="5400000" flipH="1" flipV="1">
              <a:off x="10616958" y="2480338"/>
              <a:ext cx="207189" cy="945932"/>
            </a:xfrm>
            <a:prstGeom prst="bentConnector4">
              <a:avLst>
                <a:gd name="adj1" fmla="val -110334"/>
                <a:gd name="adj2" fmla="val 131945"/>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99A5C5C0-86BB-25BF-81D2-E83E7A87BFA7}"/>
              </a:ext>
            </a:extLst>
          </p:cNvPr>
          <p:cNvSpPr/>
          <p:nvPr/>
        </p:nvSpPr>
        <p:spPr bwMode="gray">
          <a:xfrm>
            <a:off x="1865214" y="4591127"/>
            <a:ext cx="5588248" cy="80389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(But Soar will automatically halt if it detects that rules have created an infinite loop.)</a:t>
            </a:r>
          </a:p>
        </p:txBody>
      </p:sp>
    </p:spTree>
    <p:extLst>
      <p:ext uri="{BB962C8B-B14F-4D97-AF65-F5344CB8AC3E}">
        <p14:creationId xmlns:p14="http://schemas.microsoft.com/office/powerpoint/2010/main" val="349389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1DC9-6B39-C02F-3040-BF2229FEE0D8}"/>
              </a:ext>
            </a:extLst>
          </p:cNvPr>
          <p:cNvSpPr>
            <a:spLocks noGrp="1"/>
          </p:cNvSpPr>
          <p:nvPr>
            <p:ph type="title"/>
          </p:nvPr>
        </p:nvSpPr>
        <p:spPr/>
        <p:txBody>
          <a:bodyPr/>
          <a:lstStyle/>
          <a:p>
            <a:r>
              <a:rPr lang="en-US" dirty="0"/>
              <a:t>Decision Cycle Breakpoint in the Debugger</a:t>
            </a:r>
          </a:p>
        </p:txBody>
      </p:sp>
      <p:sp>
        <p:nvSpPr>
          <p:cNvPr id="3" name="Content Placeholder 2">
            <a:extLst>
              <a:ext uri="{FF2B5EF4-FFF2-40B4-BE49-F238E27FC236}">
                <a16:creationId xmlns:a16="http://schemas.microsoft.com/office/drawing/2014/main" id="{1E0DC188-1974-CBF0-C102-AECD1F41A18F}"/>
              </a:ext>
            </a:extLst>
          </p:cNvPr>
          <p:cNvSpPr>
            <a:spLocks noGrp="1"/>
          </p:cNvSpPr>
          <p:nvPr>
            <p:ph idx="1"/>
          </p:nvPr>
        </p:nvSpPr>
        <p:spPr/>
        <p:txBody>
          <a:bodyPr/>
          <a:lstStyle/>
          <a:p>
            <a:r>
              <a:rPr lang="en-US" dirty="0"/>
              <a:t>The Soar Debugger shows a small chart of the decision cycle for easy reference</a:t>
            </a:r>
          </a:p>
          <a:p>
            <a:r>
              <a:rPr lang="en-US" dirty="0"/>
              <a:t>You can also click on a link in this chart to control where Soar pauses when it finishes running a given number of decision cycle steps.</a:t>
            </a:r>
          </a:p>
          <a:p>
            <a:pPr marL="285750" indent="-285750">
              <a:buFont typeface="Arial" panose="020B0604020202020204" pitchFamily="34" charset="0"/>
              <a:buChar char="•"/>
            </a:pPr>
            <a:r>
              <a:rPr lang="en-US" dirty="0"/>
              <a:t>By default, Soar will pause immediately after the </a:t>
            </a:r>
            <a:r>
              <a:rPr lang="en-US" i="1" dirty="0"/>
              <a:t>Decision Phase</a:t>
            </a:r>
            <a:r>
              <a:rPr lang="en-US" dirty="0"/>
              <a:t>, before any rules fire in the </a:t>
            </a:r>
            <a:r>
              <a:rPr lang="en-US" i="1" dirty="0"/>
              <a:t>Apply Phase</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5B5FAC4F-70F8-AA73-224C-B74C9D646F41}"/>
              </a:ext>
            </a:extLst>
          </p:cNvPr>
          <p:cNvPicPr>
            <a:picLocks noChangeAspect="1"/>
          </p:cNvPicPr>
          <p:nvPr/>
        </p:nvPicPr>
        <p:blipFill rotWithShape="1">
          <a:blip r:embed="rId2"/>
          <a:srcRect t="2580"/>
          <a:stretch/>
        </p:blipFill>
        <p:spPr>
          <a:xfrm>
            <a:off x="4081873" y="4471075"/>
            <a:ext cx="4028254" cy="1659430"/>
          </a:xfrm>
          <a:prstGeom prst="rect">
            <a:avLst/>
          </a:prstGeom>
          <a:ln>
            <a:solidFill>
              <a:schemeClr val="accent1"/>
            </a:solidFill>
          </a:ln>
        </p:spPr>
      </p:pic>
      <p:sp>
        <p:nvSpPr>
          <p:cNvPr id="5" name="Rectangle 4">
            <a:extLst>
              <a:ext uri="{FF2B5EF4-FFF2-40B4-BE49-F238E27FC236}">
                <a16:creationId xmlns:a16="http://schemas.microsoft.com/office/drawing/2014/main" id="{0A3DEAF0-FEFE-F527-74BA-6516E10EA0B1}"/>
              </a:ext>
            </a:extLst>
          </p:cNvPr>
          <p:cNvSpPr/>
          <p:nvPr/>
        </p:nvSpPr>
        <p:spPr bwMode="gray">
          <a:xfrm>
            <a:off x="5230368" y="3288569"/>
            <a:ext cx="2569464" cy="3877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current break point</a:t>
            </a:r>
          </a:p>
        </p:txBody>
      </p:sp>
      <p:cxnSp>
        <p:nvCxnSpPr>
          <p:cNvPr id="6" name="Straight Connector 5">
            <a:extLst>
              <a:ext uri="{FF2B5EF4-FFF2-40B4-BE49-F238E27FC236}">
                <a16:creationId xmlns:a16="http://schemas.microsoft.com/office/drawing/2014/main" id="{CF7970E2-5414-AD3E-A398-3D5EBB522082}"/>
              </a:ext>
            </a:extLst>
          </p:cNvPr>
          <p:cNvCxnSpPr>
            <a:cxnSpLocks/>
            <a:stCxn id="5" idx="2"/>
          </p:cNvCxnSpPr>
          <p:nvPr/>
        </p:nvCxnSpPr>
        <p:spPr bwMode="gray">
          <a:xfrm>
            <a:off x="6515100" y="3676298"/>
            <a:ext cx="0" cy="97584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BEE21C6-5255-DB20-A690-50DC32260003}"/>
              </a:ext>
            </a:extLst>
          </p:cNvPr>
          <p:cNvSpPr/>
          <p:nvPr/>
        </p:nvSpPr>
        <p:spPr bwMode="gray">
          <a:xfrm>
            <a:off x="2234098" y="3902219"/>
            <a:ext cx="1080376" cy="3877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Input</a:t>
            </a:r>
          </a:p>
        </p:txBody>
      </p:sp>
      <p:cxnSp>
        <p:nvCxnSpPr>
          <p:cNvPr id="11" name="Straight Connector 10">
            <a:extLst>
              <a:ext uri="{FF2B5EF4-FFF2-40B4-BE49-F238E27FC236}">
                <a16:creationId xmlns:a16="http://schemas.microsoft.com/office/drawing/2014/main" id="{6819B7B1-0DA7-DF4E-CF01-3A2591AB740C}"/>
              </a:ext>
            </a:extLst>
          </p:cNvPr>
          <p:cNvCxnSpPr>
            <a:cxnSpLocks/>
            <a:stCxn id="10" idx="2"/>
          </p:cNvCxnSpPr>
          <p:nvPr/>
        </p:nvCxnSpPr>
        <p:spPr bwMode="gray">
          <a:xfrm>
            <a:off x="2774286" y="4289948"/>
            <a:ext cx="1428540" cy="69687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0DD8437-65E9-F7BE-9D33-AED5388A0C96}"/>
              </a:ext>
            </a:extLst>
          </p:cNvPr>
          <p:cNvSpPr/>
          <p:nvPr/>
        </p:nvSpPr>
        <p:spPr bwMode="gray">
          <a:xfrm>
            <a:off x="3474727" y="3902219"/>
            <a:ext cx="1360145" cy="3877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Proposal</a:t>
            </a:r>
          </a:p>
        </p:txBody>
      </p:sp>
      <p:sp>
        <p:nvSpPr>
          <p:cNvPr id="15" name="Rectangle 14">
            <a:extLst>
              <a:ext uri="{FF2B5EF4-FFF2-40B4-BE49-F238E27FC236}">
                <a16:creationId xmlns:a16="http://schemas.microsoft.com/office/drawing/2014/main" id="{CCC8E60C-FA95-3A92-E167-E96755E056EE}"/>
              </a:ext>
            </a:extLst>
          </p:cNvPr>
          <p:cNvSpPr/>
          <p:nvPr/>
        </p:nvSpPr>
        <p:spPr bwMode="gray">
          <a:xfrm>
            <a:off x="4995125" y="3902219"/>
            <a:ext cx="1263246" cy="3877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Decision</a:t>
            </a:r>
          </a:p>
        </p:txBody>
      </p:sp>
      <p:sp>
        <p:nvSpPr>
          <p:cNvPr id="16" name="Rectangle 15">
            <a:extLst>
              <a:ext uri="{FF2B5EF4-FFF2-40B4-BE49-F238E27FC236}">
                <a16:creationId xmlns:a16="http://schemas.microsoft.com/office/drawing/2014/main" id="{9B680875-D63E-75A4-CE30-11AF09CE0C6A}"/>
              </a:ext>
            </a:extLst>
          </p:cNvPr>
          <p:cNvSpPr/>
          <p:nvPr/>
        </p:nvSpPr>
        <p:spPr bwMode="gray">
          <a:xfrm>
            <a:off x="6760699" y="3902219"/>
            <a:ext cx="1092702" cy="3877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Apply</a:t>
            </a:r>
          </a:p>
        </p:txBody>
      </p:sp>
      <p:sp>
        <p:nvSpPr>
          <p:cNvPr id="17" name="Rectangle 16">
            <a:extLst>
              <a:ext uri="{FF2B5EF4-FFF2-40B4-BE49-F238E27FC236}">
                <a16:creationId xmlns:a16="http://schemas.microsoft.com/office/drawing/2014/main" id="{15CEFBBB-5B87-3C57-FDDC-C13F90703A1F}"/>
              </a:ext>
            </a:extLst>
          </p:cNvPr>
          <p:cNvSpPr/>
          <p:nvPr/>
        </p:nvSpPr>
        <p:spPr bwMode="gray">
          <a:xfrm>
            <a:off x="8010701" y="3902219"/>
            <a:ext cx="1165713" cy="3877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Output</a:t>
            </a:r>
          </a:p>
        </p:txBody>
      </p:sp>
      <p:cxnSp>
        <p:nvCxnSpPr>
          <p:cNvPr id="20" name="Straight Connector 19">
            <a:extLst>
              <a:ext uri="{FF2B5EF4-FFF2-40B4-BE49-F238E27FC236}">
                <a16:creationId xmlns:a16="http://schemas.microsoft.com/office/drawing/2014/main" id="{FB45221B-2CD4-4DBF-8F81-08DC6F434A22}"/>
              </a:ext>
            </a:extLst>
          </p:cNvPr>
          <p:cNvCxnSpPr>
            <a:cxnSpLocks/>
            <a:stCxn id="14" idx="2"/>
          </p:cNvCxnSpPr>
          <p:nvPr/>
        </p:nvCxnSpPr>
        <p:spPr bwMode="gray">
          <a:xfrm>
            <a:off x="4154800" y="4289948"/>
            <a:ext cx="707130" cy="57250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DBDDB3-CEF6-2909-CB56-75E97DDE6A4E}"/>
              </a:ext>
            </a:extLst>
          </p:cNvPr>
          <p:cNvCxnSpPr>
            <a:cxnSpLocks/>
            <a:stCxn id="15" idx="2"/>
          </p:cNvCxnSpPr>
          <p:nvPr/>
        </p:nvCxnSpPr>
        <p:spPr bwMode="gray">
          <a:xfrm>
            <a:off x="5626748" y="4289948"/>
            <a:ext cx="407157" cy="57250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6FF362-2510-A0A2-6EA4-A557FCFF6A52}"/>
              </a:ext>
            </a:extLst>
          </p:cNvPr>
          <p:cNvCxnSpPr>
            <a:cxnSpLocks/>
            <a:stCxn id="16" idx="2"/>
          </p:cNvCxnSpPr>
          <p:nvPr/>
        </p:nvCxnSpPr>
        <p:spPr bwMode="gray">
          <a:xfrm flipH="1">
            <a:off x="7023189" y="4289948"/>
            <a:ext cx="283861" cy="57250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3A1914-43BD-855B-F860-ABAB7B4E8B92}"/>
              </a:ext>
            </a:extLst>
          </p:cNvPr>
          <p:cNvCxnSpPr>
            <a:cxnSpLocks/>
            <a:stCxn id="17" idx="2"/>
          </p:cNvCxnSpPr>
          <p:nvPr/>
        </p:nvCxnSpPr>
        <p:spPr bwMode="gray">
          <a:xfrm flipH="1">
            <a:off x="7938599" y="4289948"/>
            <a:ext cx="654959" cy="57250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66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Soar Operators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The Core of Soar Decision Making</a:t>
            </a:r>
          </a:p>
        </p:txBody>
      </p:sp>
      <p:sp>
        <p:nvSpPr>
          <p:cNvPr id="2" name="Rectangle 1">
            <a:extLst>
              <a:ext uri="{FF2B5EF4-FFF2-40B4-BE49-F238E27FC236}">
                <a16:creationId xmlns:a16="http://schemas.microsoft.com/office/drawing/2014/main" id="{4D6F07C1-85C2-433B-B623-734E69B60018}"/>
              </a:ext>
            </a:extLst>
          </p:cNvPr>
          <p:cNvSpPr/>
          <p:nvPr/>
        </p:nvSpPr>
        <p:spPr bwMode="gray">
          <a:xfrm rot="250177">
            <a:off x="8190732" y="1753490"/>
            <a:ext cx="3259340" cy="1201977"/>
          </a:xfrm>
          <a:prstGeom prst="rect">
            <a:avLst/>
          </a:prstGeom>
          <a:solidFill>
            <a:schemeClr val="bg1"/>
          </a:solidFill>
          <a:ln w="57150" cap="rnd">
            <a:solidFill>
              <a:schemeClr val="tx2"/>
            </a:solidFill>
            <a:round/>
            <a:headEnd type="none" w="med" len="med"/>
            <a:tailEnd type="arrow" w="med" len="med"/>
          </a:ln>
          <a:effectLst>
            <a:outerShdw blurRad="88900" dist="109657"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400" b="1" dirty="0">
                <a:solidFill>
                  <a:sysClr val="windowText" lastClr="000000"/>
                </a:solidFill>
                <a:latin typeface="+mj-lt"/>
                <a:ea typeface="Menlo" panose="020B0609030804020204" pitchFamily="49" charset="0"/>
                <a:cs typeface="Menlo" panose="020B0609030804020204" pitchFamily="49" charset="0"/>
              </a:rPr>
              <a:t>Now let’s put the ideas into practice!</a:t>
            </a:r>
            <a:endParaRPr lang="en-US" sz="2400" b="1" i="1" dirty="0">
              <a:solidFill>
                <a:sysClr val="windowText" lastClr="000000"/>
              </a:solidFill>
              <a:latin typeface="+mj-lt"/>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18884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D92F-5BC6-B635-B003-2CD2E8713572}"/>
              </a:ext>
            </a:extLst>
          </p:cNvPr>
          <p:cNvSpPr>
            <a:spLocks noGrp="1"/>
          </p:cNvSpPr>
          <p:nvPr>
            <p:ph type="title"/>
          </p:nvPr>
        </p:nvSpPr>
        <p:spPr/>
        <p:txBody>
          <a:bodyPr/>
          <a:lstStyle/>
          <a:p>
            <a:r>
              <a:rPr lang="en-US" dirty="0"/>
              <a:t>Coding Our First Operator</a:t>
            </a:r>
          </a:p>
        </p:txBody>
      </p:sp>
      <p:sp>
        <p:nvSpPr>
          <p:cNvPr id="3" name="Content Placeholder 2">
            <a:extLst>
              <a:ext uri="{FF2B5EF4-FFF2-40B4-BE49-F238E27FC236}">
                <a16:creationId xmlns:a16="http://schemas.microsoft.com/office/drawing/2014/main" id="{D32873C3-986D-21E8-E3DF-A5755610471D}"/>
              </a:ext>
            </a:extLst>
          </p:cNvPr>
          <p:cNvSpPr>
            <a:spLocks noGrp="1"/>
          </p:cNvSpPr>
          <p:nvPr>
            <p:ph idx="1"/>
          </p:nvPr>
        </p:nvSpPr>
        <p:spPr/>
        <p:txBody>
          <a:bodyPr>
            <a:normAutofit/>
          </a:bodyPr>
          <a:lstStyle/>
          <a:p>
            <a:r>
              <a:rPr lang="en-US" sz="2400" dirty="0"/>
              <a:t>We want our agent to:</a:t>
            </a:r>
          </a:p>
          <a:p>
            <a:pPr marL="342900" indent="-342900">
              <a:buFont typeface="+mj-lt"/>
              <a:buAutoNum type="arabicPeriod"/>
            </a:pPr>
            <a:r>
              <a:rPr lang="en-US" sz="2400" u="sng" dirty="0"/>
              <a:t>Propose</a:t>
            </a:r>
            <a:r>
              <a:rPr lang="en-US" sz="2400" dirty="0"/>
              <a:t> an operator for each input supplier</a:t>
            </a:r>
          </a:p>
          <a:p>
            <a:pPr marL="342900" indent="-342900">
              <a:buFont typeface="+mj-lt"/>
              <a:buAutoNum type="arabicPeriod"/>
            </a:pPr>
            <a:r>
              <a:rPr lang="en-US" sz="2400" u="sng" dirty="0"/>
              <a:t>Prefer</a:t>
            </a:r>
            <a:r>
              <a:rPr lang="en-US" sz="2400" dirty="0"/>
              <a:t> the operators in order of the supplier </a:t>
            </a:r>
            <a:r>
              <a:rPr lang="en-US" sz="2400" dirty="0">
                <a:latin typeface="Consolas" panose="020B0609020204030204" pitchFamily="49" charset="0"/>
              </a:rPr>
              <a:t>total-score</a:t>
            </a:r>
          </a:p>
          <a:p>
            <a:pPr marL="342900" indent="-342900">
              <a:buFont typeface="+mj-lt"/>
              <a:buAutoNum type="arabicPeriod"/>
            </a:pPr>
            <a:r>
              <a:rPr lang="en-US" sz="2400" u="sng" dirty="0"/>
              <a:t>Apply</a:t>
            </a:r>
            <a:r>
              <a:rPr lang="en-US" sz="2400" dirty="0"/>
              <a:t> each operator by writing out the selected supplier’s name</a:t>
            </a:r>
          </a:p>
          <a:p>
            <a:pPr marL="342900" indent="-342900">
              <a:buFont typeface="+mj-lt"/>
              <a:buAutoNum type="arabicPeriod"/>
            </a:pPr>
            <a:endParaRPr lang="en-US" sz="2400" dirty="0"/>
          </a:p>
          <a:p>
            <a:r>
              <a:rPr lang="en-US" sz="2400" dirty="0"/>
              <a:t>We will need:</a:t>
            </a:r>
          </a:p>
          <a:p>
            <a:pPr marL="342900" indent="-342900">
              <a:buFont typeface="Arial" panose="020B0604020202020204" pitchFamily="34" charset="0"/>
              <a:buChar char="•"/>
            </a:pPr>
            <a:r>
              <a:rPr lang="en-US" sz="2400" dirty="0"/>
              <a:t>A single proposal rule</a:t>
            </a:r>
          </a:p>
          <a:p>
            <a:pPr marL="342900" indent="-342900">
              <a:buFont typeface="Arial" panose="020B0604020202020204" pitchFamily="34" charset="0"/>
              <a:buChar char="•"/>
            </a:pPr>
            <a:r>
              <a:rPr lang="en-US" sz="2400" dirty="0"/>
              <a:t>A single preference rule</a:t>
            </a:r>
          </a:p>
          <a:p>
            <a:pPr marL="342900" indent="-342900">
              <a:buFont typeface="Arial" panose="020B0604020202020204" pitchFamily="34" charset="0"/>
              <a:buChar char="•"/>
            </a:pPr>
            <a:r>
              <a:rPr lang="en-US" sz="2400" dirty="0"/>
              <a:t>A single apply rule</a:t>
            </a:r>
          </a:p>
        </p:txBody>
      </p:sp>
    </p:spTree>
    <p:extLst>
      <p:ext uri="{BB962C8B-B14F-4D97-AF65-F5344CB8AC3E}">
        <p14:creationId xmlns:p14="http://schemas.microsoft.com/office/powerpoint/2010/main" val="149439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5554D0-D50B-70F7-FF83-B501DFA3F837}"/>
              </a:ext>
            </a:extLst>
          </p:cNvPr>
          <p:cNvSpPr>
            <a:spLocks noGrp="1"/>
          </p:cNvSpPr>
          <p:nvPr>
            <p:ph type="title"/>
          </p:nvPr>
        </p:nvSpPr>
        <p:spPr/>
        <p:txBody>
          <a:bodyPr/>
          <a:lstStyle/>
          <a:p>
            <a:r>
              <a:rPr lang="en-US" dirty="0"/>
              <a:t>Project Solution Details</a:t>
            </a:r>
          </a:p>
        </p:txBody>
      </p:sp>
      <p:sp>
        <p:nvSpPr>
          <p:cNvPr id="2" name="Content Placeholder 1">
            <a:extLst>
              <a:ext uri="{FF2B5EF4-FFF2-40B4-BE49-F238E27FC236}">
                <a16:creationId xmlns:a16="http://schemas.microsoft.com/office/drawing/2014/main" id="{724D342D-B593-D5C7-8C9E-E4482FB8CAFE}"/>
              </a:ext>
            </a:extLst>
          </p:cNvPr>
          <p:cNvSpPr>
            <a:spLocks noGrp="1"/>
          </p:cNvSpPr>
          <p:nvPr>
            <p:ph idx="1"/>
          </p:nvPr>
        </p:nvSpPr>
        <p:spPr>
          <a:xfrm>
            <a:off x="767255" y="1137299"/>
            <a:ext cx="10657490" cy="1394047"/>
          </a:xfrm>
        </p:spPr>
        <p:txBody>
          <a:bodyPr>
            <a:normAutofit/>
          </a:bodyPr>
          <a:lstStyle/>
          <a:p>
            <a:r>
              <a:rPr lang="en-US" sz="1800" dirty="0"/>
              <a:t>We use this sequence </a:t>
            </a:r>
            <a:r>
              <a:rPr lang="en-US" sz="1800" u="sng" dirty="0"/>
              <a:t>for each cycle</a:t>
            </a:r>
            <a:r>
              <a:rPr lang="en-US" sz="1800" dirty="0"/>
              <a:t> until we’ve selected and processed each of the input suppliers:</a:t>
            </a:r>
          </a:p>
          <a:p>
            <a:pPr marL="342900" indent="-342900">
              <a:buFont typeface="+mj-lt"/>
              <a:buAutoNum type="arabicPeriod"/>
            </a:pPr>
            <a:r>
              <a:rPr lang="en-US" sz="1800" dirty="0"/>
              <a:t>Propose an operator for each input supplier</a:t>
            </a:r>
          </a:p>
          <a:p>
            <a:pPr marL="342900" indent="-342900">
              <a:buFont typeface="+mj-lt"/>
              <a:buAutoNum type="arabicPeriod"/>
            </a:pPr>
            <a:r>
              <a:rPr lang="en-US" sz="1800" dirty="0"/>
              <a:t>Prefer the operators in descending order of the supplier </a:t>
            </a:r>
            <a:r>
              <a:rPr lang="en-US" sz="1800" dirty="0">
                <a:latin typeface="Consolas" panose="020B0609020204030204" pitchFamily="49" charset="0"/>
              </a:rPr>
              <a:t>total-score</a:t>
            </a:r>
          </a:p>
          <a:p>
            <a:pPr marL="342900" indent="-342900">
              <a:buFont typeface="+mj-lt"/>
              <a:buAutoNum type="arabicPeriod"/>
            </a:pPr>
            <a:r>
              <a:rPr lang="en-US" sz="1800" dirty="0"/>
              <a:t>Apply each operator by writing out the selected supplier’s name</a:t>
            </a:r>
          </a:p>
        </p:txBody>
      </p:sp>
      <p:sp>
        <p:nvSpPr>
          <p:cNvPr id="4" name="Rounded Rectangle 3">
            <a:extLst>
              <a:ext uri="{FF2B5EF4-FFF2-40B4-BE49-F238E27FC236}">
                <a16:creationId xmlns:a16="http://schemas.microsoft.com/office/drawing/2014/main" id="{4B2E9CA8-A112-5168-61E0-AAAE5E63839B}"/>
              </a:ext>
            </a:extLst>
          </p:cNvPr>
          <p:cNvSpPr/>
          <p:nvPr/>
        </p:nvSpPr>
        <p:spPr bwMode="gray">
          <a:xfrm>
            <a:off x="1820390" y="3019096"/>
            <a:ext cx="987972" cy="388883"/>
          </a:xfrm>
          <a:prstGeom prst="roundRect">
            <a:avLst/>
          </a:prstGeom>
          <a:solidFill>
            <a:schemeClr val="bg2"/>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supplier01</a:t>
            </a:r>
          </a:p>
        </p:txBody>
      </p:sp>
      <p:sp>
        <p:nvSpPr>
          <p:cNvPr id="5" name="Rounded Rectangle 4">
            <a:extLst>
              <a:ext uri="{FF2B5EF4-FFF2-40B4-BE49-F238E27FC236}">
                <a16:creationId xmlns:a16="http://schemas.microsoft.com/office/drawing/2014/main" id="{6BEA0F79-220D-9996-D6EC-21B7473C8628}"/>
              </a:ext>
            </a:extLst>
          </p:cNvPr>
          <p:cNvSpPr/>
          <p:nvPr/>
        </p:nvSpPr>
        <p:spPr bwMode="gray">
          <a:xfrm>
            <a:off x="1820390" y="3510455"/>
            <a:ext cx="987972"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supplier02</a:t>
            </a:r>
          </a:p>
        </p:txBody>
      </p:sp>
      <p:sp>
        <p:nvSpPr>
          <p:cNvPr id="6" name="Rounded Rectangle 5">
            <a:extLst>
              <a:ext uri="{FF2B5EF4-FFF2-40B4-BE49-F238E27FC236}">
                <a16:creationId xmlns:a16="http://schemas.microsoft.com/office/drawing/2014/main" id="{659F3F48-76DD-0410-9233-1E8DC5BF87E5}"/>
              </a:ext>
            </a:extLst>
          </p:cNvPr>
          <p:cNvSpPr/>
          <p:nvPr/>
        </p:nvSpPr>
        <p:spPr bwMode="gray">
          <a:xfrm>
            <a:off x="1820390" y="4001814"/>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7" name="Rounded Rectangle 6">
            <a:extLst>
              <a:ext uri="{FF2B5EF4-FFF2-40B4-BE49-F238E27FC236}">
                <a16:creationId xmlns:a16="http://schemas.microsoft.com/office/drawing/2014/main" id="{0647455C-968E-C412-B11B-34A34A1DAA6D}"/>
              </a:ext>
            </a:extLst>
          </p:cNvPr>
          <p:cNvSpPr/>
          <p:nvPr/>
        </p:nvSpPr>
        <p:spPr bwMode="gray">
          <a:xfrm>
            <a:off x="1820390" y="4491491"/>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supplier04</a:t>
            </a:r>
          </a:p>
        </p:txBody>
      </p:sp>
      <p:sp>
        <p:nvSpPr>
          <p:cNvPr id="8" name="Rounded Rectangle 7">
            <a:extLst>
              <a:ext uri="{FF2B5EF4-FFF2-40B4-BE49-F238E27FC236}">
                <a16:creationId xmlns:a16="http://schemas.microsoft.com/office/drawing/2014/main" id="{061EF6AB-2308-FCF2-342C-4680CE43BF14}"/>
              </a:ext>
            </a:extLst>
          </p:cNvPr>
          <p:cNvSpPr/>
          <p:nvPr/>
        </p:nvSpPr>
        <p:spPr bwMode="gray">
          <a:xfrm>
            <a:off x="1820390" y="4981168"/>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supplier05</a:t>
            </a:r>
          </a:p>
        </p:txBody>
      </p:sp>
      <p:sp>
        <p:nvSpPr>
          <p:cNvPr id="9" name="Rounded Rectangle 8">
            <a:extLst>
              <a:ext uri="{FF2B5EF4-FFF2-40B4-BE49-F238E27FC236}">
                <a16:creationId xmlns:a16="http://schemas.microsoft.com/office/drawing/2014/main" id="{76A278A6-CC8F-F4D0-211A-793D74771827}"/>
              </a:ext>
            </a:extLst>
          </p:cNvPr>
          <p:cNvSpPr/>
          <p:nvPr/>
        </p:nvSpPr>
        <p:spPr bwMode="gray">
          <a:xfrm>
            <a:off x="1820390" y="5470845"/>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supplier06</a:t>
            </a:r>
          </a:p>
        </p:txBody>
      </p:sp>
      <p:sp>
        <p:nvSpPr>
          <p:cNvPr id="11" name="TextBox 10">
            <a:extLst>
              <a:ext uri="{FF2B5EF4-FFF2-40B4-BE49-F238E27FC236}">
                <a16:creationId xmlns:a16="http://schemas.microsoft.com/office/drawing/2014/main" id="{AD601474-1FA2-EB2C-5417-9E046E6C71E6}"/>
              </a:ext>
            </a:extLst>
          </p:cNvPr>
          <p:cNvSpPr txBox="1"/>
          <p:nvPr/>
        </p:nvSpPr>
        <p:spPr bwMode="gray">
          <a:xfrm>
            <a:off x="366285" y="4252198"/>
            <a:ext cx="987450" cy="276999"/>
          </a:xfrm>
          <a:prstGeom prst="rect">
            <a:avLst/>
          </a:prstGeom>
          <a:noFill/>
        </p:spPr>
        <p:txBody>
          <a:bodyPr vert="horz" wrap="none" lIns="0" tIns="0" rIns="0" bIns="0" rtlCol="0">
            <a:spAutoFit/>
          </a:bodyPr>
          <a:lstStyle/>
          <a:p>
            <a:pPr algn="l">
              <a:spcBef>
                <a:spcPts val="600"/>
              </a:spcBef>
            </a:pPr>
            <a:r>
              <a:rPr lang="en-US" b="1" dirty="0"/>
              <a:t>propose:</a:t>
            </a:r>
          </a:p>
        </p:txBody>
      </p:sp>
      <p:sp>
        <p:nvSpPr>
          <p:cNvPr id="12" name="Left Brace 11">
            <a:extLst>
              <a:ext uri="{FF2B5EF4-FFF2-40B4-BE49-F238E27FC236}">
                <a16:creationId xmlns:a16="http://schemas.microsoft.com/office/drawing/2014/main" id="{F3CE2340-5E21-5B93-30A7-73948A175DF8}"/>
              </a:ext>
            </a:extLst>
          </p:cNvPr>
          <p:cNvSpPr/>
          <p:nvPr/>
        </p:nvSpPr>
        <p:spPr bwMode="gray">
          <a:xfrm>
            <a:off x="1439918" y="2942896"/>
            <a:ext cx="294289" cy="3005959"/>
          </a:xfrm>
          <a:prstGeom prst="leftBrac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C983CFA-FBA4-62B5-77B9-2D4EF13391C4}"/>
              </a:ext>
            </a:extLst>
          </p:cNvPr>
          <p:cNvSpPr txBox="1"/>
          <p:nvPr/>
        </p:nvSpPr>
        <p:spPr bwMode="gray">
          <a:xfrm>
            <a:off x="3298677" y="4252198"/>
            <a:ext cx="730969" cy="276999"/>
          </a:xfrm>
          <a:prstGeom prst="rect">
            <a:avLst/>
          </a:prstGeom>
          <a:noFill/>
        </p:spPr>
        <p:txBody>
          <a:bodyPr vert="horz" wrap="none" lIns="0" tIns="0" rIns="0" bIns="0" rtlCol="0">
            <a:spAutoFit/>
          </a:bodyPr>
          <a:lstStyle/>
          <a:p>
            <a:pPr algn="l">
              <a:spcBef>
                <a:spcPts val="600"/>
              </a:spcBef>
            </a:pPr>
            <a:r>
              <a:rPr lang="en-US" b="1" dirty="0"/>
              <a:t>select:</a:t>
            </a:r>
          </a:p>
        </p:txBody>
      </p:sp>
      <p:sp>
        <p:nvSpPr>
          <p:cNvPr id="14" name="Rounded Rectangle 13">
            <a:extLst>
              <a:ext uri="{FF2B5EF4-FFF2-40B4-BE49-F238E27FC236}">
                <a16:creationId xmlns:a16="http://schemas.microsoft.com/office/drawing/2014/main" id="{4A3492F8-E205-52E7-6227-313E7D92E986}"/>
              </a:ext>
            </a:extLst>
          </p:cNvPr>
          <p:cNvSpPr/>
          <p:nvPr/>
        </p:nvSpPr>
        <p:spPr bwMode="gray">
          <a:xfrm>
            <a:off x="4122161" y="4225922"/>
            <a:ext cx="987972"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supplier01</a:t>
            </a:r>
          </a:p>
        </p:txBody>
      </p:sp>
      <p:sp>
        <p:nvSpPr>
          <p:cNvPr id="15" name="TextBox 14">
            <a:extLst>
              <a:ext uri="{FF2B5EF4-FFF2-40B4-BE49-F238E27FC236}">
                <a16:creationId xmlns:a16="http://schemas.microsoft.com/office/drawing/2014/main" id="{7C49F141-BD57-8DD9-3B75-B16AE22964BC}"/>
              </a:ext>
            </a:extLst>
          </p:cNvPr>
          <p:cNvSpPr txBox="1"/>
          <p:nvPr/>
        </p:nvSpPr>
        <p:spPr bwMode="gray">
          <a:xfrm>
            <a:off x="5533203" y="4252198"/>
            <a:ext cx="2801502" cy="553998"/>
          </a:xfrm>
          <a:prstGeom prst="rect">
            <a:avLst/>
          </a:prstGeom>
          <a:noFill/>
        </p:spPr>
        <p:txBody>
          <a:bodyPr vert="horz" wrap="square" lIns="0" tIns="0" rIns="0" bIns="0" rtlCol="0">
            <a:spAutoFit/>
          </a:bodyPr>
          <a:lstStyle/>
          <a:p>
            <a:pPr algn="l">
              <a:spcBef>
                <a:spcPts val="600"/>
              </a:spcBef>
            </a:pPr>
            <a:r>
              <a:rPr lang="en-US" b="1" dirty="0"/>
              <a:t>apply: </a:t>
            </a:r>
            <a:r>
              <a:rPr lang="en-US" i="1" dirty="0"/>
              <a:t>“Selected supplier</a:t>
            </a:r>
            <a:br>
              <a:rPr lang="en-US" i="1" dirty="0"/>
            </a:br>
            <a:r>
              <a:rPr lang="en-US" i="1" dirty="0"/>
              <a:t>             ‘supplier01’ ”</a:t>
            </a:r>
          </a:p>
        </p:txBody>
      </p:sp>
      <p:sp>
        <p:nvSpPr>
          <p:cNvPr id="17" name="Rounded Rectangle 16">
            <a:extLst>
              <a:ext uri="{FF2B5EF4-FFF2-40B4-BE49-F238E27FC236}">
                <a16:creationId xmlns:a16="http://schemas.microsoft.com/office/drawing/2014/main" id="{8C9C9192-6CBA-9808-D7C4-72491366BBC5}"/>
              </a:ext>
            </a:extLst>
          </p:cNvPr>
          <p:cNvSpPr/>
          <p:nvPr/>
        </p:nvSpPr>
        <p:spPr bwMode="gray">
          <a:xfrm>
            <a:off x="9977996" y="3510455"/>
            <a:ext cx="987972" cy="388883"/>
          </a:xfrm>
          <a:prstGeom prst="roundRect">
            <a:avLst/>
          </a:prstGeom>
          <a:solidFill>
            <a:schemeClr val="bg2"/>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supplier02</a:t>
            </a:r>
          </a:p>
        </p:txBody>
      </p:sp>
      <p:sp>
        <p:nvSpPr>
          <p:cNvPr id="18" name="Rounded Rectangle 17">
            <a:extLst>
              <a:ext uri="{FF2B5EF4-FFF2-40B4-BE49-F238E27FC236}">
                <a16:creationId xmlns:a16="http://schemas.microsoft.com/office/drawing/2014/main" id="{C763D8BD-B199-1F9D-7D59-D88B423C58C3}"/>
              </a:ext>
            </a:extLst>
          </p:cNvPr>
          <p:cNvSpPr/>
          <p:nvPr/>
        </p:nvSpPr>
        <p:spPr bwMode="gray">
          <a:xfrm>
            <a:off x="9977996" y="4001814"/>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19" name="Rounded Rectangle 18">
            <a:extLst>
              <a:ext uri="{FF2B5EF4-FFF2-40B4-BE49-F238E27FC236}">
                <a16:creationId xmlns:a16="http://schemas.microsoft.com/office/drawing/2014/main" id="{C9E0B50A-F617-F1A7-56D0-0335E40C45A0}"/>
              </a:ext>
            </a:extLst>
          </p:cNvPr>
          <p:cNvSpPr/>
          <p:nvPr/>
        </p:nvSpPr>
        <p:spPr bwMode="gray">
          <a:xfrm>
            <a:off x="9977996" y="4491491"/>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supplier04</a:t>
            </a:r>
          </a:p>
        </p:txBody>
      </p:sp>
      <p:sp>
        <p:nvSpPr>
          <p:cNvPr id="20" name="Rounded Rectangle 19">
            <a:extLst>
              <a:ext uri="{FF2B5EF4-FFF2-40B4-BE49-F238E27FC236}">
                <a16:creationId xmlns:a16="http://schemas.microsoft.com/office/drawing/2014/main" id="{7797F764-0248-FCFD-BB20-C33D50D294FB}"/>
              </a:ext>
            </a:extLst>
          </p:cNvPr>
          <p:cNvSpPr/>
          <p:nvPr/>
        </p:nvSpPr>
        <p:spPr bwMode="gray">
          <a:xfrm>
            <a:off x="9977996" y="4981168"/>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supplier05</a:t>
            </a:r>
          </a:p>
        </p:txBody>
      </p:sp>
      <p:sp>
        <p:nvSpPr>
          <p:cNvPr id="21" name="Rounded Rectangle 20">
            <a:extLst>
              <a:ext uri="{FF2B5EF4-FFF2-40B4-BE49-F238E27FC236}">
                <a16:creationId xmlns:a16="http://schemas.microsoft.com/office/drawing/2014/main" id="{BA7D97B8-5B3E-42E4-B40A-B338FB6226EF}"/>
              </a:ext>
            </a:extLst>
          </p:cNvPr>
          <p:cNvSpPr/>
          <p:nvPr/>
        </p:nvSpPr>
        <p:spPr bwMode="gray">
          <a:xfrm>
            <a:off x="9977996" y="5470845"/>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supplier06</a:t>
            </a:r>
          </a:p>
        </p:txBody>
      </p:sp>
      <p:sp>
        <p:nvSpPr>
          <p:cNvPr id="22" name="TextBox 21">
            <a:extLst>
              <a:ext uri="{FF2B5EF4-FFF2-40B4-BE49-F238E27FC236}">
                <a16:creationId xmlns:a16="http://schemas.microsoft.com/office/drawing/2014/main" id="{88F67023-8E75-9AAB-FD65-CA9401C16799}"/>
              </a:ext>
            </a:extLst>
          </p:cNvPr>
          <p:cNvSpPr txBox="1"/>
          <p:nvPr/>
        </p:nvSpPr>
        <p:spPr bwMode="gray">
          <a:xfrm>
            <a:off x="8523891" y="4252198"/>
            <a:ext cx="987450" cy="276999"/>
          </a:xfrm>
          <a:prstGeom prst="rect">
            <a:avLst/>
          </a:prstGeom>
          <a:noFill/>
        </p:spPr>
        <p:txBody>
          <a:bodyPr vert="horz" wrap="none" lIns="0" tIns="0" rIns="0" bIns="0" rtlCol="0">
            <a:spAutoFit/>
          </a:bodyPr>
          <a:lstStyle/>
          <a:p>
            <a:pPr algn="l">
              <a:spcBef>
                <a:spcPts val="600"/>
              </a:spcBef>
            </a:pPr>
            <a:r>
              <a:rPr lang="en-US" b="1" dirty="0"/>
              <a:t>propose:</a:t>
            </a:r>
          </a:p>
        </p:txBody>
      </p:sp>
      <p:sp>
        <p:nvSpPr>
          <p:cNvPr id="23" name="Left Brace 22">
            <a:extLst>
              <a:ext uri="{FF2B5EF4-FFF2-40B4-BE49-F238E27FC236}">
                <a16:creationId xmlns:a16="http://schemas.microsoft.com/office/drawing/2014/main" id="{AEC795D0-D4EF-3BB5-BAD7-CA76D965633A}"/>
              </a:ext>
            </a:extLst>
          </p:cNvPr>
          <p:cNvSpPr/>
          <p:nvPr/>
        </p:nvSpPr>
        <p:spPr bwMode="gray">
          <a:xfrm>
            <a:off x="9597524" y="3429000"/>
            <a:ext cx="294289" cy="2519855"/>
          </a:xfrm>
          <a:prstGeom prst="leftBrace">
            <a:avLst>
              <a:gd name="adj1" fmla="val 8333"/>
              <a:gd name="adj2" fmla="val 39114"/>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24D4D7F-4DB6-1D50-91E8-1A544A4A9B12}"/>
              </a:ext>
            </a:extLst>
          </p:cNvPr>
          <p:cNvSpPr txBox="1"/>
          <p:nvPr/>
        </p:nvSpPr>
        <p:spPr bwMode="gray">
          <a:xfrm>
            <a:off x="11594883" y="4252198"/>
            <a:ext cx="230832" cy="276999"/>
          </a:xfrm>
          <a:prstGeom prst="rect">
            <a:avLst/>
          </a:prstGeom>
          <a:noFill/>
        </p:spPr>
        <p:txBody>
          <a:bodyPr vert="horz" wrap="none" lIns="0" tIns="0" rIns="0" bIns="0" rtlCol="0">
            <a:spAutoFit/>
          </a:bodyPr>
          <a:lstStyle/>
          <a:p>
            <a:pPr algn="l">
              <a:spcBef>
                <a:spcPts val="600"/>
              </a:spcBef>
            </a:pPr>
            <a:r>
              <a:rPr lang="en-US" b="1" dirty="0"/>
              <a:t>…</a:t>
            </a:r>
          </a:p>
        </p:txBody>
      </p:sp>
      <p:cxnSp>
        <p:nvCxnSpPr>
          <p:cNvPr id="26" name="Straight Connector 25">
            <a:extLst>
              <a:ext uri="{FF2B5EF4-FFF2-40B4-BE49-F238E27FC236}">
                <a16:creationId xmlns:a16="http://schemas.microsoft.com/office/drawing/2014/main" id="{DB4E933C-57A7-3533-84CE-43715144FD74}"/>
              </a:ext>
            </a:extLst>
          </p:cNvPr>
          <p:cNvCxnSpPr/>
          <p:nvPr/>
        </p:nvCxnSpPr>
        <p:spPr bwMode="gray">
          <a:xfrm>
            <a:off x="3077954" y="2732690"/>
            <a:ext cx="0" cy="3636579"/>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F77E45-8A53-55FB-972C-87F97BBE5B21}"/>
              </a:ext>
            </a:extLst>
          </p:cNvPr>
          <p:cNvCxnSpPr/>
          <p:nvPr/>
        </p:nvCxnSpPr>
        <p:spPr bwMode="gray">
          <a:xfrm>
            <a:off x="5400746" y="2732690"/>
            <a:ext cx="0" cy="3636579"/>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A5A7A4-D93A-32D5-7699-133B6701CBE9}"/>
              </a:ext>
            </a:extLst>
          </p:cNvPr>
          <p:cNvCxnSpPr/>
          <p:nvPr/>
        </p:nvCxnSpPr>
        <p:spPr bwMode="gray">
          <a:xfrm>
            <a:off x="8334705" y="2732690"/>
            <a:ext cx="0" cy="3636579"/>
          </a:xfrm>
          <a:prstGeom prst="line">
            <a:avLst/>
          </a:prstGeom>
          <a:ln w="28575" cap="rnd">
            <a:solidFill>
              <a:schemeClr val="accent6"/>
            </a:solidFill>
            <a:prstDash val="solid"/>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FDACC3-D2FC-8A95-DC4D-F402C682C30A}"/>
              </a:ext>
            </a:extLst>
          </p:cNvPr>
          <p:cNvCxnSpPr/>
          <p:nvPr/>
        </p:nvCxnSpPr>
        <p:spPr bwMode="gray">
          <a:xfrm>
            <a:off x="11268663" y="2732690"/>
            <a:ext cx="0" cy="3636579"/>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1D22671-1F1E-ACB4-1B9D-CA65D70A97BA}"/>
              </a:ext>
            </a:extLst>
          </p:cNvPr>
          <p:cNvSpPr txBox="1"/>
          <p:nvPr/>
        </p:nvSpPr>
        <p:spPr bwMode="gray">
          <a:xfrm>
            <a:off x="7582895" y="6050132"/>
            <a:ext cx="1503617" cy="215444"/>
          </a:xfrm>
          <a:prstGeom prst="rect">
            <a:avLst/>
          </a:prstGeom>
          <a:solidFill>
            <a:schemeClr val="bg2"/>
          </a:solidFill>
        </p:spPr>
        <p:txBody>
          <a:bodyPr vert="horz" wrap="none" lIns="0" tIns="0" rIns="0" bIns="0" rtlCol="0">
            <a:spAutoFit/>
          </a:bodyPr>
          <a:lstStyle/>
          <a:p>
            <a:pPr algn="l">
              <a:spcBef>
                <a:spcPts val="600"/>
              </a:spcBef>
            </a:pPr>
            <a:r>
              <a:rPr lang="en-US" sz="1400" i="1" dirty="0">
                <a:solidFill>
                  <a:schemeClr val="accent6"/>
                </a:solidFill>
              </a:rPr>
              <a:t>next decision cycle</a:t>
            </a:r>
          </a:p>
        </p:txBody>
      </p:sp>
    </p:spTree>
    <p:extLst>
      <p:ext uri="{BB962C8B-B14F-4D97-AF65-F5344CB8AC3E}">
        <p14:creationId xmlns:p14="http://schemas.microsoft.com/office/powerpoint/2010/main" val="1192793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5D8E2-1C12-2BEF-C63F-668D081118EB}"/>
              </a:ext>
            </a:extLst>
          </p:cNvPr>
          <p:cNvSpPr>
            <a:spLocks noGrp="1"/>
          </p:cNvSpPr>
          <p:nvPr>
            <p:ph type="title"/>
          </p:nvPr>
        </p:nvSpPr>
        <p:spPr/>
        <p:txBody>
          <a:bodyPr/>
          <a:lstStyle/>
          <a:p>
            <a:r>
              <a:rPr lang="en-US" dirty="0"/>
              <a:t>Coding Proposal Rules</a:t>
            </a:r>
          </a:p>
        </p:txBody>
      </p:sp>
      <p:sp>
        <p:nvSpPr>
          <p:cNvPr id="2" name="Content Placeholder 1">
            <a:extLst>
              <a:ext uri="{FF2B5EF4-FFF2-40B4-BE49-F238E27FC236}">
                <a16:creationId xmlns:a16="http://schemas.microsoft.com/office/drawing/2014/main" id="{413C3D9C-57BF-EF34-B66D-F1A94F5B54C1}"/>
              </a:ext>
            </a:extLst>
          </p:cNvPr>
          <p:cNvSpPr>
            <a:spLocks noGrp="1"/>
          </p:cNvSpPr>
          <p:nvPr>
            <p:ph idx="1"/>
          </p:nvPr>
        </p:nvSpPr>
        <p:spPr>
          <a:xfrm>
            <a:off x="1524000" y="1250732"/>
            <a:ext cx="9806152" cy="2745196"/>
          </a:xfrm>
        </p:spPr>
        <p:txBody>
          <a:bodyPr>
            <a:normAutofit/>
          </a:bodyPr>
          <a:lstStyle/>
          <a:p>
            <a:r>
              <a:rPr lang="en-US" dirty="0"/>
              <a:t>A proposal rule is any rule that creates an </a:t>
            </a:r>
            <a:r>
              <a:rPr lang="en-US" b="1" dirty="0">
                <a:latin typeface="Consolas" panose="020B0609020204030204" pitchFamily="49" charset="0"/>
                <a:ea typeface="Menlo" panose="020B0609030804020204" pitchFamily="49" charset="0"/>
                <a:cs typeface="Menlo" panose="020B0609030804020204" pitchFamily="49" charset="0"/>
              </a:rPr>
              <a:t>operator</a:t>
            </a:r>
            <a:r>
              <a:rPr lang="en-US" dirty="0"/>
              <a:t> object as one of its actions</a:t>
            </a:r>
          </a:p>
          <a:p>
            <a:pPr marL="285750" indent="-285750">
              <a:buFont typeface="Arial" panose="020B0604020202020204" pitchFamily="34" charset="0"/>
              <a:buChar char="•"/>
            </a:pPr>
            <a:r>
              <a:rPr lang="en-US" dirty="0"/>
              <a:t>The attribute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is a reserved keyword in Soar</a:t>
            </a:r>
          </a:p>
          <a:p>
            <a:pPr marL="285750" indent="-285750">
              <a:buFont typeface="Arial" panose="020B0604020202020204" pitchFamily="34" charset="0"/>
              <a:buChar char="•"/>
            </a:pPr>
            <a:r>
              <a:rPr lang="en-US" dirty="0"/>
              <a:t>The attribute should point to a new ID (a new variable name that isn’t on the LHS)</a:t>
            </a:r>
          </a:p>
          <a:p>
            <a:pPr marL="514350" lvl="1" indent="-285750"/>
            <a:r>
              <a:rPr lang="en-US" dirty="0"/>
              <a:t>It is convention to use </a:t>
            </a:r>
            <a:r>
              <a:rPr lang="en-US" dirty="0">
                <a:latin typeface="Consolas" panose="020B0609020204030204" pitchFamily="49" charset="0"/>
                <a:ea typeface="Menlo" panose="020B0609030804020204" pitchFamily="49" charset="0"/>
                <a:cs typeface="Menlo" panose="020B0609030804020204" pitchFamily="49" charset="0"/>
              </a:rPr>
              <a:t>&lt;o&gt;</a:t>
            </a:r>
            <a:r>
              <a:rPr lang="en-US" dirty="0"/>
              <a:t> to refer to operators.</a:t>
            </a:r>
          </a:p>
          <a:p>
            <a:pPr marL="285750" indent="-285750">
              <a:buFont typeface="Arial" panose="020B0604020202020204" pitchFamily="34" charset="0"/>
              <a:buChar char="•"/>
            </a:pPr>
            <a:r>
              <a:rPr lang="en-US" dirty="0"/>
              <a:t>The new ID should have a </a:t>
            </a:r>
            <a:r>
              <a:rPr lang="en-US" dirty="0">
                <a:latin typeface="Consolas" panose="020B0609020204030204" pitchFamily="49" charset="0"/>
              </a:rPr>
              <a:t>+</a:t>
            </a:r>
            <a:r>
              <a:rPr lang="en-US" dirty="0"/>
              <a:t> after it</a:t>
            </a:r>
          </a:p>
          <a:p>
            <a:pPr marL="514350" lvl="1" indent="-285750"/>
            <a:r>
              <a:rPr lang="en-US" dirty="0"/>
              <a:t>The </a:t>
            </a:r>
            <a:r>
              <a:rPr lang="en-US" dirty="0">
                <a:latin typeface="Consolas" panose="020B0609020204030204" pitchFamily="49" charset="0"/>
              </a:rPr>
              <a:t>+</a:t>
            </a:r>
            <a:r>
              <a:rPr lang="en-US" dirty="0"/>
              <a:t> tells Soar to consider this operator as a choice during the selection phase</a:t>
            </a:r>
          </a:p>
          <a:p>
            <a:pPr marL="285750" indent="-285750">
              <a:buFont typeface="Arial" panose="020B0604020202020204" pitchFamily="34" charset="0"/>
              <a:buChar char="•"/>
            </a:pPr>
            <a:r>
              <a:rPr lang="en-US" dirty="0"/>
              <a:t>The new ID should ideally have a </a:t>
            </a:r>
            <a:r>
              <a:rPr lang="en-US" dirty="0">
                <a:latin typeface="Consolas" panose="020B0609020204030204" pitchFamily="49" charset="0"/>
                <a:ea typeface="Menlo" panose="020B0609030804020204" pitchFamily="49" charset="0"/>
                <a:cs typeface="Menlo" panose="020B0609030804020204" pitchFamily="49" charset="0"/>
              </a:rPr>
              <a:t>( ^name STRING)</a:t>
            </a:r>
            <a:r>
              <a:rPr lang="en-US" dirty="0"/>
              <a:t> WME that describes the operator</a:t>
            </a:r>
          </a:p>
          <a:p>
            <a:pPr marL="514350" lvl="1" indent="-285750"/>
            <a:r>
              <a:rPr lang="en-US" dirty="0"/>
              <a:t>It can have any number of other child WMEs too, as desired.</a:t>
            </a:r>
          </a:p>
        </p:txBody>
      </p:sp>
      <p:sp>
        <p:nvSpPr>
          <p:cNvPr id="4" name="Content Placeholder 5">
            <a:extLst>
              <a:ext uri="{FF2B5EF4-FFF2-40B4-BE49-F238E27FC236}">
                <a16:creationId xmlns:a16="http://schemas.microsoft.com/office/drawing/2014/main" id="{9B7B63CC-1A17-9496-C8BA-21EF586684EA}"/>
              </a:ext>
            </a:extLst>
          </p:cNvPr>
          <p:cNvSpPr txBox="1">
            <a:spLocks/>
          </p:cNvSpPr>
          <p:nvPr/>
        </p:nvSpPr>
        <p:spPr bwMode="gray">
          <a:xfrm>
            <a:off x="2207829" y="4244066"/>
            <a:ext cx="7776341" cy="2058295"/>
          </a:xfrm>
          <a:prstGeom prst="rect">
            <a:avLst/>
          </a:prstGeom>
        </p:spPr>
        <p:txBody>
          <a:bodyPr vert="horz" lIns="0" tIns="0" rIns="0" bIns="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{propose*my-first-operator</a:t>
            </a:r>
          </a:p>
          <a:p>
            <a:pPr>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^type state)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(&lt;s&gt; ^operator &lt;o&gt; +)</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(&lt;o&gt;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^name</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|my-first-operator|)}</a:t>
            </a:r>
          </a:p>
        </p:txBody>
      </p:sp>
      <p:sp>
        <p:nvSpPr>
          <p:cNvPr id="5" name="TextBox 4">
            <a:extLst>
              <a:ext uri="{FF2B5EF4-FFF2-40B4-BE49-F238E27FC236}">
                <a16:creationId xmlns:a16="http://schemas.microsoft.com/office/drawing/2014/main" id="{909D3C8A-7E15-1B80-2D3A-C29CC9B73CA0}"/>
              </a:ext>
            </a:extLst>
          </p:cNvPr>
          <p:cNvSpPr txBox="1"/>
          <p:nvPr/>
        </p:nvSpPr>
        <p:spPr bwMode="gray">
          <a:xfrm>
            <a:off x="1250731" y="1534510"/>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6" name="TextBox 5">
            <a:extLst>
              <a:ext uri="{FF2B5EF4-FFF2-40B4-BE49-F238E27FC236}">
                <a16:creationId xmlns:a16="http://schemas.microsoft.com/office/drawing/2014/main" id="{FA88A237-E6EC-1C51-08DC-51080AAD54A3}"/>
              </a:ext>
            </a:extLst>
          </p:cNvPr>
          <p:cNvSpPr txBox="1"/>
          <p:nvPr/>
        </p:nvSpPr>
        <p:spPr bwMode="gray">
          <a:xfrm>
            <a:off x="1250731" y="1901006"/>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7" name="TextBox 6">
            <a:extLst>
              <a:ext uri="{FF2B5EF4-FFF2-40B4-BE49-F238E27FC236}">
                <a16:creationId xmlns:a16="http://schemas.microsoft.com/office/drawing/2014/main" id="{FBDB0AA4-4FD5-9F89-AB1E-37C9575D74AA}"/>
              </a:ext>
            </a:extLst>
          </p:cNvPr>
          <p:cNvSpPr txBox="1"/>
          <p:nvPr/>
        </p:nvSpPr>
        <p:spPr bwMode="gray">
          <a:xfrm>
            <a:off x="1250731" y="2596302"/>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3</a:t>
            </a:r>
          </a:p>
        </p:txBody>
      </p:sp>
      <p:sp>
        <p:nvSpPr>
          <p:cNvPr id="8" name="TextBox 7">
            <a:extLst>
              <a:ext uri="{FF2B5EF4-FFF2-40B4-BE49-F238E27FC236}">
                <a16:creationId xmlns:a16="http://schemas.microsoft.com/office/drawing/2014/main" id="{82701DB8-7B47-3313-9B0A-EF37401DA3FD}"/>
              </a:ext>
            </a:extLst>
          </p:cNvPr>
          <p:cNvSpPr txBox="1"/>
          <p:nvPr/>
        </p:nvSpPr>
        <p:spPr bwMode="gray">
          <a:xfrm>
            <a:off x="1250731" y="3279476"/>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4</a:t>
            </a:r>
          </a:p>
        </p:txBody>
      </p:sp>
      <p:sp>
        <p:nvSpPr>
          <p:cNvPr id="9" name="TextBox 8">
            <a:extLst>
              <a:ext uri="{FF2B5EF4-FFF2-40B4-BE49-F238E27FC236}">
                <a16:creationId xmlns:a16="http://schemas.microsoft.com/office/drawing/2014/main" id="{83763741-62F6-217D-3051-94550EB3AAE7}"/>
              </a:ext>
            </a:extLst>
          </p:cNvPr>
          <p:cNvSpPr txBox="1"/>
          <p:nvPr/>
        </p:nvSpPr>
        <p:spPr bwMode="gray">
          <a:xfrm>
            <a:off x="4297441" y="5093803"/>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10" name="TextBox 9">
            <a:extLst>
              <a:ext uri="{FF2B5EF4-FFF2-40B4-BE49-F238E27FC236}">
                <a16:creationId xmlns:a16="http://schemas.microsoft.com/office/drawing/2014/main" id="{D18F571E-9DEB-8527-EED0-1826C9A3E222}"/>
              </a:ext>
            </a:extLst>
          </p:cNvPr>
          <p:cNvSpPr txBox="1"/>
          <p:nvPr/>
        </p:nvSpPr>
        <p:spPr bwMode="gray">
          <a:xfrm>
            <a:off x="6124281" y="5093803"/>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11" name="TextBox 10">
            <a:extLst>
              <a:ext uri="{FF2B5EF4-FFF2-40B4-BE49-F238E27FC236}">
                <a16:creationId xmlns:a16="http://schemas.microsoft.com/office/drawing/2014/main" id="{5F66CB96-8C13-2EEB-3B30-D461B01D10F4}"/>
              </a:ext>
            </a:extLst>
          </p:cNvPr>
          <p:cNvSpPr txBox="1"/>
          <p:nvPr/>
        </p:nvSpPr>
        <p:spPr bwMode="gray">
          <a:xfrm>
            <a:off x="7187127" y="5463135"/>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3</a:t>
            </a:r>
          </a:p>
        </p:txBody>
      </p:sp>
      <p:sp>
        <p:nvSpPr>
          <p:cNvPr id="12" name="TextBox 11">
            <a:extLst>
              <a:ext uri="{FF2B5EF4-FFF2-40B4-BE49-F238E27FC236}">
                <a16:creationId xmlns:a16="http://schemas.microsoft.com/office/drawing/2014/main" id="{8DC47CCB-DACF-CBCD-3935-166B7C471BE1}"/>
              </a:ext>
            </a:extLst>
          </p:cNvPr>
          <p:cNvSpPr txBox="1"/>
          <p:nvPr/>
        </p:nvSpPr>
        <p:spPr bwMode="gray">
          <a:xfrm>
            <a:off x="2816773" y="5889591"/>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4</a:t>
            </a:r>
          </a:p>
        </p:txBody>
      </p:sp>
    </p:spTree>
    <p:extLst>
      <p:ext uri="{BB962C8B-B14F-4D97-AF65-F5344CB8AC3E}">
        <p14:creationId xmlns:p14="http://schemas.microsoft.com/office/powerpoint/2010/main" val="195417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a:bodyPr>
          <a:lstStyle/>
          <a:p>
            <a:r>
              <a:rPr lang="en-US" sz="2400" dirty="0"/>
              <a:t>Our agent detects input elements, but it does not yet do anything with them.</a:t>
            </a: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9" name="Content Placeholder 1">
            <a:extLst>
              <a:ext uri="{FF2B5EF4-FFF2-40B4-BE49-F238E27FC236}">
                <a16:creationId xmlns:a16="http://schemas.microsoft.com/office/drawing/2014/main" id="{7C17005B-5DE2-0B41-7A6D-B86915CDBC79}"/>
              </a:ext>
            </a:extLst>
          </p:cNvPr>
          <p:cNvSpPr txBox="1">
            <a:spLocks/>
          </p:cNvSpPr>
          <p:nvPr/>
        </p:nvSpPr>
        <p:spPr bwMode="gray">
          <a:xfrm>
            <a:off x="6096000" y="1557210"/>
            <a:ext cx="5289621" cy="3930085"/>
          </a:xfrm>
          <a:prstGeom prst="rect">
            <a:avLst/>
          </a:prstGeom>
        </p:spPr>
        <p:txBody>
          <a:bodyPr vert="horz" lIns="0" tIns="0" rIns="0" bIns="0" rtlCol="0">
            <a:normAutofit fontScale="85000"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Use </a:t>
            </a:r>
            <a:r>
              <a:rPr lang="en-US" sz="2800" b="1" dirty="0"/>
              <a:t>operators</a:t>
            </a:r>
            <a:r>
              <a:rPr lang="en-US" sz="2800" dirty="0"/>
              <a:t> to have the agent choose suppliers from its input.</a:t>
            </a:r>
          </a:p>
          <a:p>
            <a:pPr marL="457200" indent="-457200">
              <a:buFont typeface="Arial" panose="020B0604020202020204" pitchFamily="34" charset="0"/>
              <a:buChar char="•"/>
            </a:pPr>
            <a:r>
              <a:rPr lang="en-US" sz="2800" dirty="0"/>
              <a:t>Use an operator </a:t>
            </a:r>
            <a:r>
              <a:rPr lang="en-US" sz="2800" b="1" dirty="0"/>
              <a:t>proposal rule </a:t>
            </a:r>
            <a:r>
              <a:rPr lang="en-US" sz="2800" dirty="0"/>
              <a:t>to propose an operator for each input supplier that the agent detects.</a:t>
            </a:r>
          </a:p>
          <a:p>
            <a:pPr marL="457200" indent="-457200">
              <a:buFont typeface="Arial" panose="020B0604020202020204" pitchFamily="34" charset="0"/>
              <a:buChar char="•"/>
            </a:pPr>
            <a:r>
              <a:rPr lang="en-US" sz="2800" dirty="0"/>
              <a:t>Use an operator </a:t>
            </a:r>
            <a:r>
              <a:rPr lang="en-US" sz="2800" b="1" dirty="0"/>
              <a:t>preference rule </a:t>
            </a:r>
            <a:r>
              <a:rPr lang="en-US" sz="2800" dirty="0"/>
              <a:t>to have the agent choose them in a particular order.</a:t>
            </a:r>
          </a:p>
          <a:p>
            <a:pPr marL="457200" indent="-457200">
              <a:buFont typeface="Arial" panose="020B0604020202020204" pitchFamily="34" charset="0"/>
              <a:buChar char="•"/>
            </a:pPr>
            <a:r>
              <a:rPr lang="en-US" sz="2800" dirty="0"/>
              <a:t>Use an operator </a:t>
            </a:r>
            <a:r>
              <a:rPr lang="en-US" sz="2800" b="1" dirty="0"/>
              <a:t>apply rule </a:t>
            </a:r>
            <a:r>
              <a:rPr lang="en-US" sz="2800" dirty="0"/>
              <a:t>to print a message for each selected supplier in the order it is selected.</a:t>
            </a:r>
          </a:p>
        </p:txBody>
      </p:sp>
    </p:spTree>
    <p:extLst>
      <p:ext uri="{BB962C8B-B14F-4D97-AF65-F5344CB8AC3E}">
        <p14:creationId xmlns:p14="http://schemas.microsoft.com/office/powerpoint/2010/main" val="419946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058295"/>
          </a:xfrm>
        </p:spPr>
        <p:txBody>
          <a:bodyPr>
            <a:normAutofit/>
          </a:bodyPr>
          <a:lstStyle/>
          <a:p>
            <a:pPr marL="457200" indent="-457200">
              <a:buFont typeface="+mj-lt"/>
              <a:buAutoNum type="arabicPeriod"/>
            </a:pPr>
            <a:r>
              <a:rPr lang="en-US" sz="2000" dirty="0"/>
              <a:t>Open your </a:t>
            </a:r>
            <a:r>
              <a:rPr lang="en-US" sz="2000" dirty="0" err="1">
                <a:latin typeface="Consolas" panose="020B0609020204030204" pitchFamily="49" charset="0"/>
                <a:ea typeface="Menlo" panose="020B0609030804020204" pitchFamily="49" charset="0"/>
                <a:cs typeface="Menlo" panose="020B0609030804020204" pitchFamily="49" charset="0"/>
              </a:rPr>
              <a:t>agent_starter.soar</a:t>
            </a:r>
            <a:r>
              <a:rPr lang="en-US" sz="2000" dirty="0"/>
              <a:t> file and look at the first rule there.</a:t>
            </a:r>
          </a:p>
          <a:p>
            <a:pPr marL="457200" indent="-457200">
              <a:buFont typeface="+mj-lt"/>
              <a:buAutoNum type="arabicPeriod"/>
            </a:pPr>
            <a:r>
              <a:rPr lang="en-US" sz="2000" dirty="0"/>
              <a:t>Fill in the rule to match the solution shown below.</a:t>
            </a:r>
          </a:p>
          <a:p>
            <a:pPr marL="457200" indent="-457200">
              <a:buFont typeface="+mj-lt"/>
              <a:buAutoNum type="arabicPeriod"/>
            </a:pPr>
            <a:r>
              <a:rPr lang="en-US" sz="2000" dirty="0"/>
              <a:t>Run the agent again for 1 step and see what happens!</a:t>
            </a:r>
          </a:p>
          <a:p>
            <a:pPr marL="457200" indent="-457200">
              <a:buFont typeface="+mj-lt"/>
              <a:buAutoNum type="arabicPeriod"/>
            </a:pPr>
            <a:r>
              <a:rPr lang="en-US" sz="2000" dirty="0"/>
              <a:t>Proceed to the next slide when you’re done.</a:t>
            </a:r>
          </a:p>
        </p:txBody>
      </p:sp>
      <p:sp>
        <p:nvSpPr>
          <p:cNvPr id="4" name="Content Placeholder 5">
            <a:extLst>
              <a:ext uri="{FF2B5EF4-FFF2-40B4-BE49-F238E27FC236}">
                <a16:creationId xmlns:a16="http://schemas.microsoft.com/office/drawing/2014/main" id="{FCED5D27-1B35-507B-3C43-1899DF126F86}"/>
              </a:ext>
            </a:extLst>
          </p:cNvPr>
          <p:cNvSpPr txBox="1">
            <a:spLocks/>
          </p:cNvSpPr>
          <p:nvPr/>
        </p:nvSpPr>
        <p:spPr bwMode="gray">
          <a:xfrm>
            <a:off x="1409700" y="3401321"/>
            <a:ext cx="10002012" cy="2409458"/>
          </a:xfrm>
          <a:prstGeom prst="rect">
            <a:avLst/>
          </a:prstGeom>
        </p:spPr>
        <p:txBody>
          <a:bodyPr vert="horz" lIns="0" tIns="0" rIns="0" bIns="0" rtlCol="0">
            <a:normAutofit fontScale="9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dirty="0" err="1">
                <a:solidFill>
                  <a:schemeClr val="tx1">
                    <a:lumMod val="50000"/>
                  </a:schemeClr>
                </a:solidFill>
                <a:effectLst/>
                <a:latin typeface="Consolas" panose="020B0609020204030204" pitchFamily="49" charset="0"/>
              </a:rPr>
              <a:t>sp</a:t>
            </a:r>
            <a:r>
              <a:rPr lang="en-US" sz="2400" b="0" dirty="0">
                <a:solidFill>
                  <a:schemeClr val="tx1">
                    <a:lumMod val="50000"/>
                  </a:schemeClr>
                </a:solidFill>
                <a:effectLst/>
                <a:latin typeface="Consolas" panose="020B0609020204030204" pitchFamily="49" charset="0"/>
              </a:rPr>
              <a:t> {propose*</a:t>
            </a:r>
            <a:r>
              <a:rPr lang="en-US" sz="2400" b="0" dirty="0" err="1">
                <a:solidFill>
                  <a:schemeClr val="tx1">
                    <a:lumMod val="50000"/>
                  </a:schemeClr>
                </a:solidFill>
                <a:effectLst/>
                <a:latin typeface="Consolas" panose="020B0609020204030204" pitchFamily="49" charset="0"/>
              </a:rPr>
              <a:t>suppliersort</a:t>
            </a:r>
            <a:r>
              <a:rPr lang="en-US" sz="2400" b="0" dirty="0">
                <a:solidFill>
                  <a:schemeClr val="tx1">
                    <a:lumMod val="50000"/>
                  </a:schemeClr>
                </a:solidFill>
                <a:effectLst/>
                <a:latin typeface="Consolas" panose="020B0609020204030204" pitchFamily="49" charset="0"/>
              </a:rPr>
              <a:t>-main*select-supplier</a:t>
            </a:r>
          </a:p>
          <a:p>
            <a:r>
              <a:rPr lang="en-US" sz="2400" b="0" dirty="0">
                <a:solidFill>
                  <a:schemeClr val="tx1">
                    <a:lumMod val="50000"/>
                  </a:schemeClr>
                </a:solidFill>
                <a:effectLst/>
                <a:latin typeface="Consolas" panose="020B0609020204030204" pitchFamily="49" charset="0"/>
              </a:rPr>
              <a:t>    "Print any input priority weights"</a:t>
            </a:r>
          </a:p>
          <a:p>
            <a:r>
              <a:rPr lang="en-US" sz="2400" b="0" dirty="0">
                <a:solidFill>
                  <a:schemeClr val="tx1">
                    <a:lumMod val="50000"/>
                  </a:schemeClr>
                </a:solidFill>
                <a:effectLst/>
                <a:latin typeface="Consolas" panose="020B0609020204030204" pitchFamily="49" charset="0"/>
              </a:rPr>
              <a:t>    (state &lt;s&gt; ^</a:t>
            </a:r>
            <a:r>
              <a:rPr lang="en-US" sz="2400" b="0" dirty="0" err="1">
                <a:solidFill>
                  <a:schemeClr val="tx1">
                    <a:lumMod val="50000"/>
                  </a:schemeClr>
                </a:solidFill>
                <a:effectLst/>
                <a:latin typeface="Consolas" panose="020B0609020204030204" pitchFamily="49" charset="0"/>
              </a:rPr>
              <a:t>io.input</a:t>
            </a:r>
            <a:r>
              <a:rPr lang="en-US" sz="2400" b="0" dirty="0">
                <a:solidFill>
                  <a:schemeClr val="tx1">
                    <a:lumMod val="50000"/>
                  </a:schemeClr>
                </a:solidFill>
                <a:effectLst/>
                <a:latin typeface="Consolas" panose="020B0609020204030204" pitchFamily="49" charset="0"/>
              </a:rPr>
              <a:t>-</a:t>
            </a:r>
            <a:r>
              <a:rPr lang="en-US" sz="2400" b="0" dirty="0" err="1">
                <a:solidFill>
                  <a:schemeClr val="tx1">
                    <a:lumMod val="50000"/>
                  </a:schemeClr>
                </a:solidFill>
                <a:effectLst/>
                <a:latin typeface="Consolas" panose="020B0609020204030204" pitchFamily="49" charset="0"/>
              </a:rPr>
              <a:t>link.candidate</a:t>
            </a:r>
            <a:r>
              <a:rPr lang="en-US" sz="2400" b="0" dirty="0">
                <a:solidFill>
                  <a:schemeClr val="tx1">
                    <a:lumMod val="50000"/>
                  </a:schemeClr>
                </a:solidFill>
                <a:effectLst/>
                <a:latin typeface="Consolas" panose="020B0609020204030204" pitchFamily="49" charset="0"/>
              </a:rPr>
              <a:t>-supplier &lt;</a:t>
            </a:r>
            <a:r>
              <a:rPr lang="en-US" sz="2400" dirty="0">
                <a:solidFill>
                  <a:schemeClr val="tx1">
                    <a:lumMod val="50000"/>
                  </a:schemeClr>
                </a:solidFill>
                <a:latin typeface="Consolas" panose="020B0609020204030204" pitchFamily="49" charset="0"/>
              </a:rPr>
              <a:t>sup</a:t>
            </a:r>
            <a:r>
              <a:rPr lang="en-US" sz="2400" b="0" dirty="0">
                <a:solidFill>
                  <a:schemeClr val="tx1">
                    <a:lumMod val="50000"/>
                  </a:schemeClr>
                </a:solidFill>
                <a:effectLst/>
                <a:latin typeface="Consolas" panose="020B0609020204030204" pitchFamily="49" charset="0"/>
              </a:rPr>
              <a:t>&gt;)</a:t>
            </a:r>
          </a:p>
          <a:p>
            <a:r>
              <a:rPr lang="en-US" sz="2400" b="0" dirty="0">
                <a:solidFill>
                  <a:schemeClr val="tx1">
                    <a:lumMod val="50000"/>
                  </a:schemeClr>
                </a:solidFill>
                <a:effectLst/>
                <a:latin typeface="Consolas" panose="020B0609020204030204" pitchFamily="49" charset="0"/>
              </a:rPr>
              <a:t>    --&gt;</a:t>
            </a:r>
          </a:p>
          <a:p>
            <a:r>
              <a:rPr lang="en-US" sz="2400" b="0" dirty="0">
                <a:solidFill>
                  <a:schemeClr val="tx1">
                    <a:lumMod val="50000"/>
                  </a:schemeClr>
                </a:solidFill>
                <a:effectLst/>
                <a:latin typeface="Consolas" panose="020B0609020204030204" pitchFamily="49" charset="0"/>
              </a:rPr>
              <a:t>    (&lt;s&gt; ^operator &lt;o&gt; +)</a:t>
            </a:r>
          </a:p>
          <a:p>
            <a:r>
              <a:rPr lang="en-US" sz="2400" b="0" dirty="0">
                <a:solidFill>
                  <a:schemeClr val="tx1">
                    <a:lumMod val="50000"/>
                  </a:schemeClr>
                </a:solidFill>
                <a:effectLst/>
                <a:latin typeface="Consolas" panose="020B0609020204030204" pitchFamily="49" charset="0"/>
              </a:rPr>
              <a:t>    (&lt;o&gt; ^name select-supplier</a:t>
            </a:r>
          </a:p>
          <a:p>
            <a:r>
              <a:rPr lang="en-US" sz="2400" b="0" dirty="0">
                <a:solidFill>
                  <a:schemeClr val="tx1">
                    <a:lumMod val="50000"/>
                  </a:schemeClr>
                </a:solidFill>
                <a:effectLst/>
                <a:latin typeface="Consolas" panose="020B0609020204030204" pitchFamily="49" charset="0"/>
              </a:rPr>
              <a:t>         ^supplier &lt;sup&gt;)}</a:t>
            </a:r>
          </a:p>
        </p:txBody>
      </p:sp>
    </p:spTree>
    <p:extLst>
      <p:ext uri="{BB962C8B-B14F-4D97-AF65-F5344CB8AC3E}">
        <p14:creationId xmlns:p14="http://schemas.microsoft.com/office/powerpoint/2010/main" val="412490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CEAC-D5D1-B728-8419-F065915B1C70}"/>
              </a:ext>
            </a:extLst>
          </p:cNvPr>
          <p:cNvSpPr>
            <a:spLocks noGrp="1"/>
          </p:cNvSpPr>
          <p:nvPr>
            <p:ph type="title"/>
          </p:nvPr>
        </p:nvSpPr>
        <p:spPr/>
        <p:txBody>
          <a:bodyPr/>
          <a:lstStyle/>
          <a:p>
            <a:r>
              <a:rPr lang="en-US" dirty="0"/>
              <a:t>A Tie Impasse!</a:t>
            </a:r>
          </a:p>
        </p:txBody>
      </p:sp>
      <p:sp>
        <p:nvSpPr>
          <p:cNvPr id="3" name="Content Placeholder 2">
            <a:extLst>
              <a:ext uri="{FF2B5EF4-FFF2-40B4-BE49-F238E27FC236}">
                <a16:creationId xmlns:a16="http://schemas.microsoft.com/office/drawing/2014/main" id="{C7B13D57-B3F0-1EDF-9BB9-229FF375C948}"/>
              </a:ext>
            </a:extLst>
          </p:cNvPr>
          <p:cNvSpPr>
            <a:spLocks noGrp="1"/>
          </p:cNvSpPr>
          <p:nvPr>
            <p:ph idx="1"/>
          </p:nvPr>
        </p:nvSpPr>
        <p:spPr>
          <a:xfrm>
            <a:off x="1524000" y="1557210"/>
            <a:ext cx="9144000" cy="4475728"/>
          </a:xfrm>
        </p:spPr>
        <p:txBody>
          <a:bodyPr>
            <a:normAutofit/>
          </a:bodyPr>
          <a:lstStyle/>
          <a:p>
            <a:r>
              <a:rPr lang="en-US" dirty="0"/>
              <a:t>You should have seen something like the below output:</a:t>
            </a:r>
          </a:p>
          <a:p>
            <a:endParaRPr lang="en-US" dirty="0"/>
          </a:p>
          <a:p>
            <a:endParaRPr lang="en-US" dirty="0"/>
          </a:p>
          <a:p>
            <a:endParaRPr lang="en-US" dirty="0"/>
          </a:p>
          <a:p>
            <a:endParaRPr lang="en-US" dirty="0"/>
          </a:p>
          <a:p>
            <a:endParaRPr lang="en-US" dirty="0"/>
          </a:p>
          <a:p>
            <a:r>
              <a:rPr lang="en-US" dirty="0"/>
              <a:t>What happened?</a:t>
            </a:r>
          </a:p>
          <a:p>
            <a:pPr marL="285750" indent="-285750">
              <a:buFont typeface="Arial" panose="020B0604020202020204" pitchFamily="34" charset="0"/>
              <a:buChar char="•"/>
            </a:pPr>
            <a:r>
              <a:rPr lang="en-US" dirty="0"/>
              <a:t>Our single rule proposed multiple copies of the </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t> operator</a:t>
            </a:r>
          </a:p>
          <a:p>
            <a:pPr marL="514350" lvl="1" indent="-285750"/>
            <a:r>
              <a:rPr lang="en-US" dirty="0"/>
              <a:t>One for each input </a:t>
            </a:r>
            <a:r>
              <a:rPr lang="en-US" dirty="0">
                <a:latin typeface="Consolas" panose="020B0609020204030204" pitchFamily="49" charset="0"/>
                <a:ea typeface="Menlo" panose="020B0609030804020204" pitchFamily="49" charset="0"/>
                <a:cs typeface="Menlo" panose="020B0609030804020204" pitchFamily="49" charset="0"/>
              </a:rPr>
              <a:t>candidate-supplier</a:t>
            </a:r>
            <a:r>
              <a:rPr lang="en-US" dirty="0"/>
              <a:t> structure</a:t>
            </a:r>
          </a:p>
          <a:p>
            <a:pPr marL="285750" indent="-285750">
              <a:buFont typeface="Arial" panose="020B0604020202020204" pitchFamily="34" charset="0"/>
              <a:buChar char="•"/>
            </a:pPr>
            <a:r>
              <a:rPr lang="en-US" dirty="0"/>
              <a:t>The Soar agent did not know which operator to choose</a:t>
            </a:r>
          </a:p>
          <a:p>
            <a:pPr marL="285750" indent="-285750">
              <a:buFont typeface="Arial" panose="020B0604020202020204" pitchFamily="34" charset="0"/>
              <a:buChar char="•"/>
            </a:pPr>
            <a:r>
              <a:rPr lang="en-US" dirty="0"/>
              <a:t>So the agent reported that it hit an “</a:t>
            </a:r>
            <a:r>
              <a:rPr lang="en-US" dirty="0">
                <a:latin typeface="Consolas" panose="020B0609020204030204" pitchFamily="49" charset="0"/>
                <a:ea typeface="Menlo" panose="020B0609030804020204" pitchFamily="49" charset="0"/>
                <a:cs typeface="Menlo" panose="020B0609030804020204" pitchFamily="49" charset="0"/>
              </a:rPr>
              <a:t>operator tie</a:t>
            </a:r>
            <a:r>
              <a:rPr lang="en-US" dirty="0">
                <a:ea typeface="Menlo" panose="020B0609030804020204" pitchFamily="49" charset="0"/>
                <a:cs typeface="Menlo" panose="020B0609030804020204" pitchFamily="49" charset="0"/>
              </a:rPr>
              <a:t>”</a:t>
            </a:r>
            <a:r>
              <a:rPr lang="en-US" dirty="0"/>
              <a:t> impasse</a:t>
            </a:r>
          </a:p>
        </p:txBody>
      </p:sp>
      <p:pic>
        <p:nvPicPr>
          <p:cNvPr id="5" name="Picture 4">
            <a:extLst>
              <a:ext uri="{FF2B5EF4-FFF2-40B4-BE49-F238E27FC236}">
                <a16:creationId xmlns:a16="http://schemas.microsoft.com/office/drawing/2014/main" id="{4718B126-DB9C-14E4-D133-78C70E6A8587}"/>
              </a:ext>
            </a:extLst>
          </p:cNvPr>
          <p:cNvPicPr>
            <a:picLocks noChangeAspect="1"/>
          </p:cNvPicPr>
          <p:nvPr/>
        </p:nvPicPr>
        <p:blipFill rotWithShape="1">
          <a:blip r:embed="rId2"/>
          <a:srcRect t="1571" b="1571"/>
          <a:stretch/>
        </p:blipFill>
        <p:spPr>
          <a:xfrm>
            <a:off x="2544817" y="2009015"/>
            <a:ext cx="7102366" cy="109141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5382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AB19-574B-BCCC-465C-5A98AEE5E4A6}"/>
              </a:ext>
            </a:extLst>
          </p:cNvPr>
          <p:cNvSpPr>
            <a:spLocks noGrp="1"/>
          </p:cNvSpPr>
          <p:nvPr>
            <p:ph type="title"/>
          </p:nvPr>
        </p:nvSpPr>
        <p:spPr/>
        <p:txBody>
          <a:bodyPr/>
          <a:lstStyle/>
          <a:p>
            <a:r>
              <a:rPr lang="en-US" dirty="0"/>
              <a:t>What is an Impasse?</a:t>
            </a:r>
          </a:p>
        </p:txBody>
      </p:sp>
      <p:sp>
        <p:nvSpPr>
          <p:cNvPr id="3" name="Content Placeholder 2">
            <a:extLst>
              <a:ext uri="{FF2B5EF4-FFF2-40B4-BE49-F238E27FC236}">
                <a16:creationId xmlns:a16="http://schemas.microsoft.com/office/drawing/2014/main" id="{128A87A9-6F70-7EB0-58BA-C6D24BE11A82}"/>
              </a:ext>
            </a:extLst>
          </p:cNvPr>
          <p:cNvSpPr>
            <a:spLocks noGrp="1"/>
          </p:cNvSpPr>
          <p:nvPr>
            <p:ph idx="1"/>
          </p:nvPr>
        </p:nvSpPr>
        <p:spPr>
          <a:xfrm>
            <a:off x="1524000" y="1557210"/>
            <a:ext cx="9144000" cy="4285806"/>
          </a:xfrm>
        </p:spPr>
        <p:txBody>
          <a:bodyPr>
            <a:normAutofit/>
          </a:bodyPr>
          <a:lstStyle/>
          <a:p>
            <a:r>
              <a:rPr lang="en-US" sz="2000" dirty="0"/>
              <a:t>An impasse is indicated when you see the “</a:t>
            </a:r>
            <a:r>
              <a:rPr lang="en-US" sz="2000" dirty="0">
                <a:latin typeface="Consolas" panose="020B0609020204030204" pitchFamily="49" charset="0"/>
              </a:rPr>
              <a:t>==&gt;</a:t>
            </a:r>
            <a:r>
              <a:rPr lang="en-US" sz="2000" dirty="0"/>
              <a:t>” arrow in the agent trace.</a:t>
            </a:r>
          </a:p>
          <a:p>
            <a:endParaRPr lang="en-US" sz="2000" dirty="0"/>
          </a:p>
          <a:p>
            <a:endParaRPr lang="en-US" sz="2000" dirty="0"/>
          </a:p>
          <a:p>
            <a:endParaRPr lang="en-US" sz="2000" dirty="0"/>
          </a:p>
          <a:p>
            <a:endParaRPr lang="en-US" sz="2000" dirty="0"/>
          </a:p>
          <a:p>
            <a:r>
              <a:rPr lang="en-US" sz="2000" dirty="0"/>
              <a:t>An impasse occurs any time the agent is not able to continue its decision cycle.</a:t>
            </a:r>
          </a:p>
          <a:p>
            <a:pPr marL="285750" indent="-285750">
              <a:buFont typeface="Arial" panose="020B0604020202020204" pitchFamily="34" charset="0"/>
              <a:buChar char="•"/>
            </a:pPr>
            <a:r>
              <a:rPr lang="en-US" sz="2000" dirty="0"/>
              <a:t>The text in parentheses after the arrow describes the type of impasse.</a:t>
            </a:r>
          </a:p>
          <a:p>
            <a:pPr marL="285750" indent="-285750">
              <a:buFont typeface="Arial" panose="020B0604020202020204" pitchFamily="34" charset="0"/>
              <a:buChar char="•"/>
            </a:pPr>
            <a:r>
              <a:rPr lang="en-US" sz="2000" dirty="0"/>
              <a:t>We will see later that we can use impasses to design hierarchical reasoning</a:t>
            </a:r>
          </a:p>
          <a:p>
            <a:r>
              <a:rPr lang="en-US" sz="2000" dirty="0"/>
              <a:t>For now, if we see an impasse that means there is a bug in our code</a:t>
            </a:r>
          </a:p>
          <a:p>
            <a:pPr marL="285750" indent="-285750">
              <a:buFont typeface="Arial" panose="020B0604020202020204" pitchFamily="34" charset="0"/>
              <a:buChar char="•"/>
            </a:pPr>
            <a:r>
              <a:rPr lang="en-US" sz="2000" dirty="0"/>
              <a:t>In this case, our agent is missing knowledge for how to choose an operator</a:t>
            </a:r>
          </a:p>
          <a:p>
            <a:pPr marL="285750" indent="-28575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2C25C881-80B1-F2EA-DEB9-A60F1B9C6DC9}"/>
              </a:ext>
            </a:extLst>
          </p:cNvPr>
          <p:cNvPicPr>
            <a:picLocks noChangeAspect="1"/>
          </p:cNvPicPr>
          <p:nvPr/>
        </p:nvPicPr>
        <p:blipFill rotWithShape="1">
          <a:blip r:embed="rId2"/>
          <a:srcRect t="1571" b="1571"/>
          <a:stretch/>
        </p:blipFill>
        <p:spPr>
          <a:xfrm>
            <a:off x="2544817" y="2009015"/>
            <a:ext cx="7102366" cy="1091417"/>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06CB9F0B-174E-C9AA-1D4C-DD840A207562}"/>
              </a:ext>
            </a:extLst>
          </p:cNvPr>
          <p:cNvSpPr/>
          <p:nvPr/>
        </p:nvSpPr>
        <p:spPr bwMode="gray">
          <a:xfrm>
            <a:off x="4251489" y="2648907"/>
            <a:ext cx="841055"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956060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7866-8A99-A633-00B6-E904FEF770B2}"/>
              </a:ext>
            </a:extLst>
          </p:cNvPr>
          <p:cNvSpPr>
            <a:spLocks noGrp="1"/>
          </p:cNvSpPr>
          <p:nvPr>
            <p:ph type="title"/>
          </p:nvPr>
        </p:nvSpPr>
        <p:spPr/>
        <p:txBody>
          <a:bodyPr/>
          <a:lstStyle/>
          <a:p>
            <a:r>
              <a:rPr lang="en-US" dirty="0"/>
              <a:t>Operator Preferences</a:t>
            </a:r>
          </a:p>
        </p:txBody>
      </p:sp>
      <p:sp>
        <p:nvSpPr>
          <p:cNvPr id="3" name="Content Placeholder 2">
            <a:extLst>
              <a:ext uri="{FF2B5EF4-FFF2-40B4-BE49-F238E27FC236}">
                <a16:creationId xmlns:a16="http://schemas.microsoft.com/office/drawing/2014/main" id="{504D6D4D-6864-23FD-C18D-8629BD503F94}"/>
              </a:ext>
            </a:extLst>
          </p:cNvPr>
          <p:cNvSpPr>
            <a:spLocks noGrp="1"/>
          </p:cNvSpPr>
          <p:nvPr>
            <p:ph idx="1"/>
          </p:nvPr>
        </p:nvSpPr>
        <p:spPr>
          <a:xfrm>
            <a:off x="1524000" y="1429390"/>
            <a:ext cx="9144000" cy="3892417"/>
          </a:xfrm>
        </p:spPr>
        <p:txBody>
          <a:bodyPr>
            <a:normAutofit lnSpcReduction="10000"/>
          </a:bodyPr>
          <a:lstStyle/>
          <a:p>
            <a:r>
              <a:rPr lang="en-US" sz="2000" b="1" dirty="0"/>
              <a:t>Operator preferences</a:t>
            </a:r>
            <a:r>
              <a:rPr lang="en-US" sz="2000" dirty="0"/>
              <a:t> </a:t>
            </a:r>
          </a:p>
          <a:p>
            <a:pPr marL="342900" indent="-342900">
              <a:buFont typeface="Arial" panose="020B0604020202020204" pitchFamily="34" charset="0"/>
              <a:buChar char="•"/>
            </a:pPr>
            <a:r>
              <a:rPr lang="en-US" sz="2000" dirty="0"/>
              <a:t>Are special operator properties </a:t>
            </a:r>
          </a:p>
          <a:p>
            <a:pPr marL="571500" lvl="1" indent="-342900"/>
            <a:r>
              <a:rPr lang="en-US" sz="2000" dirty="0"/>
              <a:t>Created by rules</a:t>
            </a:r>
          </a:p>
          <a:p>
            <a:pPr marL="342900" indent="-342900">
              <a:buFont typeface="Arial" panose="020B0604020202020204" pitchFamily="34" charset="0"/>
              <a:buChar char="•"/>
            </a:pPr>
            <a:r>
              <a:rPr lang="en-US" sz="2000" dirty="0"/>
              <a:t>Guide the agent to automatically select a single operator from among proposed operators.</a:t>
            </a:r>
          </a:p>
          <a:p>
            <a:pPr marL="342900" indent="-342900">
              <a:buFont typeface="Arial" panose="020B0604020202020204" pitchFamily="34" charset="0"/>
              <a:buChar char="•"/>
            </a:pPr>
            <a:endParaRPr lang="en-US" sz="2000" dirty="0">
              <a:ea typeface="Menlo" panose="020B0609030804020204" pitchFamily="49" charset="0"/>
              <a:cs typeface="Menlo" panose="020B0609030804020204" pitchFamily="49" charset="0"/>
            </a:endParaRPr>
          </a:p>
          <a:p>
            <a:r>
              <a:rPr lang="en-US" sz="2000" dirty="0">
                <a:ea typeface="Menlo" panose="020B0609030804020204" pitchFamily="49" charset="0"/>
                <a:cs typeface="Menlo" panose="020B0609030804020204" pitchFamily="49" charset="0"/>
              </a:rPr>
              <a:t>Examples:</a:t>
            </a:r>
          </a:p>
          <a:p>
            <a:pPr marL="342900" indent="-342900">
              <a:buFont typeface="Arial" panose="020B0604020202020204" pitchFamily="34" charset="0"/>
              <a:buChar char="•"/>
            </a:pPr>
            <a:r>
              <a:rPr lang="en-US" sz="2000" dirty="0">
                <a:ea typeface="Menlo" panose="020B0609030804020204" pitchFamily="49" charset="0"/>
                <a:cs typeface="Menlo" panose="020B0609030804020204" pitchFamily="49" charset="0"/>
              </a:rPr>
              <a:t>op1 &gt; op2 	(prefer op1 over op2 if both are proposed)</a:t>
            </a:r>
          </a:p>
          <a:p>
            <a:pPr marL="342900" indent="-342900">
              <a:buFont typeface="Arial" panose="020B0604020202020204" pitchFamily="34" charset="0"/>
              <a:buChar char="•"/>
            </a:pPr>
            <a:r>
              <a:rPr lang="en-US" sz="2000" dirty="0">
                <a:ea typeface="Menlo" panose="020B0609030804020204" pitchFamily="49" charset="0"/>
                <a:cs typeface="Menlo" panose="020B0609030804020204" pitchFamily="49" charset="0"/>
              </a:rPr>
              <a:t>op1 = op2 	(choose randomly between op1 and op2 if tied between them)</a:t>
            </a:r>
          </a:p>
          <a:p>
            <a:pPr marL="342900" indent="-342900">
              <a:buFont typeface="Arial" panose="020B0604020202020204" pitchFamily="34" charset="0"/>
              <a:buChar char="•"/>
            </a:pPr>
            <a:r>
              <a:rPr lang="en-US" sz="2000" dirty="0">
                <a:ea typeface="Menlo" panose="020B0609030804020204" pitchFamily="49" charset="0"/>
                <a:cs typeface="Menlo" panose="020B0609030804020204" pitchFamily="49" charset="0"/>
              </a:rPr>
              <a:t>op2 &lt; 	(tag op2 as a bad operator – only pick it if there’s nothing better)</a:t>
            </a:r>
          </a:p>
          <a:p>
            <a:pPr marL="342900" indent="-342900">
              <a:buFont typeface="Arial" panose="020B0604020202020204" pitchFamily="34" charset="0"/>
              <a:buChar char="•"/>
            </a:pPr>
            <a:r>
              <a:rPr lang="en-US" sz="2000" dirty="0">
                <a:ea typeface="Menlo" panose="020B0609030804020204" pitchFamily="49" charset="0"/>
                <a:cs typeface="Menlo" panose="020B0609030804020204" pitchFamily="49" charset="0"/>
              </a:rPr>
              <a:t>op1 &gt; 	(tag op1 as a good operator – pick it over others missing this tag)</a:t>
            </a:r>
          </a:p>
          <a:p>
            <a:pPr marL="342900" indent="-342900">
              <a:buFont typeface="Arial" panose="020B0604020202020204" pitchFamily="34" charset="0"/>
              <a:buChar char="•"/>
            </a:pPr>
            <a:endParaRPr lang="en-US" sz="2000" dirty="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420004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7866-8A99-A633-00B6-E904FEF770B2}"/>
              </a:ext>
            </a:extLst>
          </p:cNvPr>
          <p:cNvSpPr>
            <a:spLocks noGrp="1"/>
          </p:cNvSpPr>
          <p:nvPr>
            <p:ph type="title"/>
          </p:nvPr>
        </p:nvSpPr>
        <p:spPr/>
        <p:txBody>
          <a:bodyPr/>
          <a:lstStyle/>
          <a:p>
            <a:r>
              <a:rPr lang="en-US" dirty="0"/>
              <a:t>Preference Types</a:t>
            </a:r>
          </a:p>
        </p:txBody>
      </p:sp>
      <p:sp>
        <p:nvSpPr>
          <p:cNvPr id="3" name="Content Placeholder 2">
            <a:extLst>
              <a:ext uri="{FF2B5EF4-FFF2-40B4-BE49-F238E27FC236}">
                <a16:creationId xmlns:a16="http://schemas.microsoft.com/office/drawing/2014/main" id="{504D6D4D-6864-23FD-C18D-8629BD503F94}"/>
              </a:ext>
            </a:extLst>
          </p:cNvPr>
          <p:cNvSpPr>
            <a:spLocks noGrp="1"/>
          </p:cNvSpPr>
          <p:nvPr>
            <p:ph idx="1"/>
          </p:nvPr>
        </p:nvSpPr>
        <p:spPr>
          <a:xfrm>
            <a:off x="1524000" y="1124692"/>
            <a:ext cx="9144000" cy="566948"/>
          </a:xfrm>
        </p:spPr>
        <p:txBody>
          <a:bodyPr>
            <a:normAutofit/>
          </a:bodyPr>
          <a:lstStyle/>
          <a:p>
            <a:r>
              <a:rPr lang="en-US" sz="2000" dirty="0"/>
              <a:t>Here is a complete list of the kinds of preferences we can give operators:</a:t>
            </a:r>
          </a:p>
        </p:txBody>
      </p:sp>
      <p:graphicFrame>
        <p:nvGraphicFramePr>
          <p:cNvPr id="4" name="Table 4">
            <a:extLst>
              <a:ext uri="{FF2B5EF4-FFF2-40B4-BE49-F238E27FC236}">
                <a16:creationId xmlns:a16="http://schemas.microsoft.com/office/drawing/2014/main" id="{14310343-B372-8452-AB01-DFBC6B324797}"/>
              </a:ext>
            </a:extLst>
          </p:cNvPr>
          <p:cNvGraphicFramePr>
            <a:graphicFrameLocks noGrp="1"/>
          </p:cNvGraphicFramePr>
          <p:nvPr>
            <p:extLst>
              <p:ext uri="{D42A27DB-BD31-4B8C-83A1-F6EECF244321}">
                <p14:modId xmlns:p14="http://schemas.microsoft.com/office/powerpoint/2010/main" val="61475516"/>
              </p:ext>
            </p:extLst>
          </p:nvPr>
        </p:nvGraphicFramePr>
        <p:xfrm>
          <a:off x="457200" y="1613846"/>
          <a:ext cx="11277600" cy="4196080"/>
        </p:xfrm>
        <a:graphic>
          <a:graphicData uri="http://schemas.openxmlformats.org/drawingml/2006/table">
            <a:tbl>
              <a:tblPr firstRow="1" bandRow="1">
                <a:tableStyleId>{5C22544A-7EE6-4342-B048-85BDC9FD1C3A}</a:tableStyleId>
              </a:tblPr>
              <a:tblGrid>
                <a:gridCol w="2159876">
                  <a:extLst>
                    <a:ext uri="{9D8B030D-6E8A-4147-A177-3AD203B41FA5}">
                      <a16:colId xmlns:a16="http://schemas.microsoft.com/office/drawing/2014/main" val="3017530100"/>
                    </a:ext>
                  </a:extLst>
                </a:gridCol>
                <a:gridCol w="1408386">
                  <a:extLst>
                    <a:ext uri="{9D8B030D-6E8A-4147-A177-3AD203B41FA5}">
                      <a16:colId xmlns:a16="http://schemas.microsoft.com/office/drawing/2014/main" val="1124505436"/>
                    </a:ext>
                  </a:extLst>
                </a:gridCol>
                <a:gridCol w="7709338">
                  <a:extLst>
                    <a:ext uri="{9D8B030D-6E8A-4147-A177-3AD203B41FA5}">
                      <a16:colId xmlns:a16="http://schemas.microsoft.com/office/drawing/2014/main" val="1605183133"/>
                    </a:ext>
                  </a:extLst>
                </a:gridCol>
              </a:tblGrid>
              <a:tr h="370840">
                <a:tc>
                  <a:txBody>
                    <a:bodyPr/>
                    <a:lstStyle/>
                    <a:p>
                      <a:r>
                        <a:rPr lang="en-US" dirty="0"/>
                        <a:t>Preference Name</a:t>
                      </a:r>
                    </a:p>
                  </a:txBody>
                  <a:tcPr/>
                </a:tc>
                <a:tc>
                  <a:txBody>
                    <a:bodyPr/>
                    <a:lstStyle/>
                    <a:p>
                      <a:r>
                        <a:rPr lang="en-US" dirty="0"/>
                        <a:t>Syntax</a:t>
                      </a:r>
                    </a:p>
                  </a:txBody>
                  <a:tcPr/>
                </a:tc>
                <a:tc>
                  <a:txBody>
                    <a:bodyPr/>
                    <a:lstStyle/>
                    <a:p>
                      <a:r>
                        <a:rPr lang="en-US" dirty="0"/>
                        <a:t>Description</a:t>
                      </a:r>
                    </a:p>
                  </a:txBody>
                  <a:tcPr/>
                </a:tc>
                <a:extLst>
                  <a:ext uri="{0D108BD9-81ED-4DB2-BD59-A6C34878D82A}">
                    <a16:rowId xmlns:a16="http://schemas.microsoft.com/office/drawing/2014/main" val="827898316"/>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Acceptable</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States that a value is a candidate for selection</a:t>
                      </a:r>
                      <a:endParaRPr lang="en-US" dirty="0"/>
                    </a:p>
                  </a:txBody>
                  <a:tcPr/>
                </a:tc>
                <a:extLst>
                  <a:ext uri="{0D108BD9-81ED-4DB2-BD59-A6C34878D82A}">
                    <a16:rowId xmlns:a16="http://schemas.microsoft.com/office/drawing/2014/main" val="2347216878"/>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Reject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Removes the value as a candidate for selection</a:t>
                      </a:r>
                      <a:endParaRPr lang="en-US" dirty="0"/>
                    </a:p>
                  </a:txBody>
                  <a:tcPr/>
                </a:tc>
                <a:extLst>
                  <a:ext uri="{0D108BD9-81ED-4DB2-BD59-A6C34878D82A}">
                    <a16:rowId xmlns:a16="http://schemas.microsoft.com/office/drawing/2014/main" val="2120219248"/>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Better / Worse</a:t>
                      </a:r>
                    </a:p>
                  </a:txBody>
                  <a:tcPr/>
                </a:tc>
                <a:tc>
                  <a:txBody>
                    <a:bodyPr/>
                    <a:lstStyle/>
                    <a:p>
                      <a:r>
                        <a:rPr lang="en-US" dirty="0"/>
                        <a:t>&gt; value, &lt; value</a:t>
                      </a:r>
                    </a:p>
                  </a:txBody>
                  <a:tcPr/>
                </a:tc>
                <a:tc>
                  <a:txBody>
                    <a:bodyPr/>
                    <a:lstStyle/>
                    <a:p>
                      <a:r>
                        <a:rPr lang="en-US" sz="1300" kern="1200" dirty="0">
                          <a:solidFill>
                            <a:schemeClr val="dk1"/>
                          </a:solidFill>
                          <a:effectLst/>
                          <a:latin typeface="+mn-lt"/>
                          <a:ea typeface="+mn-ea"/>
                          <a:cs typeface="+mn-cs"/>
                        </a:rPr>
                        <a:t>States, for the two values involved, that one should not be selected if the other is a candidate</a:t>
                      </a:r>
                      <a:endParaRPr lang="en-US" dirty="0"/>
                    </a:p>
                  </a:txBody>
                  <a:tcPr/>
                </a:tc>
                <a:extLst>
                  <a:ext uri="{0D108BD9-81ED-4DB2-BD59-A6C34878D82A}">
                    <a16:rowId xmlns:a16="http://schemas.microsoft.com/office/drawing/2014/main" val="3218472397"/>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Best</a:t>
                      </a:r>
                    </a:p>
                  </a:txBody>
                  <a:tcPr/>
                </a:tc>
                <a:tc>
                  <a:txBody>
                    <a:bodyPr/>
                    <a:lstStyle/>
                    <a:p>
                      <a:r>
                        <a:rPr lang="en-US"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If a value is best, it will be selected over any other value that is not also best (or required)</a:t>
                      </a:r>
                      <a:endParaRPr lang="en-US" dirty="0">
                        <a:effectLst/>
                      </a:endParaRPr>
                    </a:p>
                  </a:txBody>
                  <a:tcPr/>
                </a:tc>
                <a:extLst>
                  <a:ext uri="{0D108BD9-81ED-4DB2-BD59-A6C34878D82A}">
                    <a16:rowId xmlns:a16="http://schemas.microsoft.com/office/drawing/2014/main" val="2011718192"/>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Worst</a:t>
                      </a:r>
                    </a:p>
                  </a:txBody>
                  <a:tcPr/>
                </a:tc>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States that the value should be selected only if there are no alternatives </a:t>
                      </a:r>
                      <a:endParaRPr lang="en-US" dirty="0"/>
                    </a:p>
                  </a:txBody>
                  <a:tcPr/>
                </a:tc>
                <a:extLst>
                  <a:ext uri="{0D108BD9-81ED-4DB2-BD59-A6C34878D82A}">
                    <a16:rowId xmlns:a16="http://schemas.microsoft.com/office/drawing/2014/main" val="2216759794"/>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Unary Indifferent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When two or more competing values both have unary indifferent preferences, choose one randomly</a:t>
                      </a:r>
                      <a:endParaRPr lang="en-US" dirty="0">
                        <a:effectLst/>
                      </a:endParaRPr>
                    </a:p>
                  </a:txBody>
                  <a:tcPr/>
                </a:tc>
                <a:extLst>
                  <a:ext uri="{0D108BD9-81ED-4DB2-BD59-A6C34878D82A}">
                    <a16:rowId xmlns:a16="http://schemas.microsoft.com/office/drawing/2014/main" val="2563501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onsolas" panose="020B0609020204030204" pitchFamily="49" charset="0"/>
                          <a:ea typeface="Menlo" panose="020B0609030804020204" pitchFamily="49" charset="0"/>
                          <a:cs typeface="Menlo" panose="020B0609030804020204" pitchFamily="49" charset="0"/>
                        </a:rPr>
                        <a:t>Binary Indifferent</a:t>
                      </a:r>
                    </a:p>
                    <a:p>
                      <a:endParaRPr lang="en-US" b="1" dirty="0">
                        <a:latin typeface="Consolas" panose="020B0609020204030204" pitchFamily="49" charset="0"/>
                        <a:ea typeface="Menlo" panose="020B0609030804020204" pitchFamily="49" charset="0"/>
                        <a:cs typeface="Menlo" panose="020B0609030804020204" pitchFamily="49" charset="0"/>
                      </a:endParaRPr>
                    </a:p>
                  </a:txBody>
                  <a:tcPr/>
                </a:tc>
                <a:tc>
                  <a:txBody>
                    <a:bodyPr/>
                    <a:lstStyle/>
                    <a:p>
                      <a:r>
                        <a:rPr lang="en-US" dirty="0"/>
                        <a:t>=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Like unary indifferent, but the operator is only made indifferent to the other operator value given</a:t>
                      </a:r>
                      <a:endParaRPr lang="en-US" dirty="0"/>
                    </a:p>
                  </a:txBody>
                  <a:tcPr/>
                </a:tc>
                <a:extLst>
                  <a:ext uri="{0D108BD9-81ED-4DB2-BD59-A6C34878D82A}">
                    <a16:rowId xmlns:a16="http://schemas.microsoft.com/office/drawing/2014/main" val="2787703930"/>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Numeric-Indifferent</a:t>
                      </a:r>
                    </a:p>
                  </a:txBody>
                  <a:tcPr/>
                </a:tc>
                <a:tc>
                  <a:txBody>
                    <a:bodyPr/>
                    <a:lstStyle/>
                    <a:p>
                      <a:r>
                        <a:rPr lang="en-US" dirty="0"/>
                        <a:t>= number</a:t>
                      </a:r>
                    </a:p>
                  </a:txBody>
                  <a:tcPr/>
                </a:tc>
                <a:tc>
                  <a:txBody>
                    <a:bodyPr/>
                    <a:lstStyle/>
                    <a:p>
                      <a:r>
                        <a:rPr lang="en-US" dirty="0"/>
                        <a:t>Like unary indifferent, but the number weights the chance of the operator’s selection relative to others</a:t>
                      </a:r>
                    </a:p>
                  </a:txBody>
                  <a:tcPr/>
                </a:tc>
                <a:extLst>
                  <a:ext uri="{0D108BD9-81ED-4DB2-BD59-A6C34878D82A}">
                    <a16:rowId xmlns:a16="http://schemas.microsoft.com/office/drawing/2014/main" val="760529800"/>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Require</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States that the value must be selected (preferred over all others)</a:t>
                      </a:r>
                      <a:endParaRPr lang="en-US" dirty="0"/>
                    </a:p>
                  </a:txBody>
                  <a:tcPr/>
                </a:tc>
                <a:extLst>
                  <a:ext uri="{0D108BD9-81ED-4DB2-BD59-A6C34878D82A}">
                    <a16:rowId xmlns:a16="http://schemas.microsoft.com/office/drawing/2014/main" val="817241468"/>
                  </a:ext>
                </a:extLst>
              </a:tr>
              <a:tr h="370840">
                <a:tc>
                  <a:txBody>
                    <a:bodyPr/>
                    <a:lstStyle/>
                    <a:p>
                      <a:r>
                        <a:rPr lang="en-US" b="1" dirty="0">
                          <a:latin typeface="Consolas" panose="020B0609020204030204" pitchFamily="49" charset="0"/>
                          <a:ea typeface="Menlo" panose="020B0609030804020204" pitchFamily="49" charset="0"/>
                          <a:cs typeface="Menlo" panose="020B0609030804020204" pitchFamily="49" charset="0"/>
                        </a:rPr>
                        <a:t>Prohibit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States that the value cannot be selected</a:t>
                      </a:r>
                      <a:endParaRPr lang="en-US" dirty="0"/>
                    </a:p>
                  </a:txBody>
                  <a:tcPr/>
                </a:tc>
                <a:extLst>
                  <a:ext uri="{0D108BD9-81ED-4DB2-BD59-A6C34878D82A}">
                    <a16:rowId xmlns:a16="http://schemas.microsoft.com/office/drawing/2014/main" val="2320753080"/>
                  </a:ext>
                </a:extLst>
              </a:tr>
            </a:tbl>
          </a:graphicData>
        </a:graphic>
      </p:graphicFrame>
    </p:spTree>
    <p:extLst>
      <p:ext uri="{BB962C8B-B14F-4D97-AF65-F5344CB8AC3E}">
        <p14:creationId xmlns:p14="http://schemas.microsoft.com/office/powerpoint/2010/main" val="1519422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5D8E2-1C12-2BEF-C63F-668D081118EB}"/>
              </a:ext>
            </a:extLst>
          </p:cNvPr>
          <p:cNvSpPr>
            <a:spLocks noGrp="1"/>
          </p:cNvSpPr>
          <p:nvPr>
            <p:ph type="title"/>
          </p:nvPr>
        </p:nvSpPr>
        <p:spPr/>
        <p:txBody>
          <a:bodyPr/>
          <a:lstStyle/>
          <a:p>
            <a:r>
              <a:rPr lang="en-US" dirty="0"/>
              <a:t>Coding Preference Rules</a:t>
            </a:r>
          </a:p>
        </p:txBody>
      </p:sp>
      <p:sp>
        <p:nvSpPr>
          <p:cNvPr id="2" name="Content Placeholder 1">
            <a:extLst>
              <a:ext uri="{FF2B5EF4-FFF2-40B4-BE49-F238E27FC236}">
                <a16:creationId xmlns:a16="http://schemas.microsoft.com/office/drawing/2014/main" id="{413C3D9C-57BF-EF34-B66D-F1A94F5B54C1}"/>
              </a:ext>
            </a:extLst>
          </p:cNvPr>
          <p:cNvSpPr>
            <a:spLocks noGrp="1"/>
          </p:cNvSpPr>
          <p:nvPr>
            <p:ph idx="1"/>
          </p:nvPr>
        </p:nvSpPr>
        <p:spPr>
          <a:xfrm>
            <a:off x="1524000" y="1250732"/>
            <a:ext cx="9806152" cy="2522482"/>
          </a:xfrm>
        </p:spPr>
        <p:txBody>
          <a:bodyPr>
            <a:normAutofit/>
          </a:bodyPr>
          <a:lstStyle/>
          <a:p>
            <a:r>
              <a:rPr lang="en-US" dirty="0"/>
              <a:t>A preference rule is any rule that assigns an </a:t>
            </a:r>
            <a:r>
              <a:rPr lang="en-US" b="1" dirty="0">
                <a:latin typeface="Consolas" panose="020B0609020204030204" pitchFamily="49" charset="0"/>
                <a:ea typeface="Menlo" panose="020B0609030804020204" pitchFamily="49" charset="0"/>
                <a:cs typeface="Menlo" panose="020B0609030804020204" pitchFamily="49" charset="0"/>
              </a:rPr>
              <a:t>operator</a:t>
            </a:r>
            <a:r>
              <a:rPr lang="en-US" b="1" dirty="0"/>
              <a:t> preference</a:t>
            </a:r>
            <a:r>
              <a:rPr lang="en-US" dirty="0"/>
              <a:t> as one of its actions</a:t>
            </a:r>
          </a:p>
          <a:p>
            <a:pPr marL="285750" indent="-285750">
              <a:buFont typeface="Arial" panose="020B0604020202020204" pitchFamily="34" charset="0"/>
              <a:buChar char="•"/>
            </a:pPr>
            <a:r>
              <a:rPr lang="en-US" dirty="0"/>
              <a:t>To test for a </a:t>
            </a:r>
            <a:r>
              <a:rPr lang="en-US" i="1" dirty="0"/>
              <a:t>proposed</a:t>
            </a:r>
            <a:r>
              <a:rPr lang="en-US" dirty="0"/>
              <a:t> operator on the LHS, use a “</a:t>
            </a:r>
            <a:r>
              <a:rPr lang="en-US" dirty="0">
                <a:latin typeface="Consolas" panose="020B0609020204030204" pitchFamily="49" charset="0"/>
              </a:rPr>
              <a:t>+</a:t>
            </a:r>
            <a:r>
              <a:rPr lang="en-US" dirty="0"/>
              <a:t>” after the operator ID condition</a:t>
            </a:r>
          </a:p>
          <a:p>
            <a:pPr marL="285750" indent="-285750">
              <a:buFont typeface="Arial" panose="020B0604020202020204" pitchFamily="34" charset="0"/>
              <a:buChar char="•"/>
            </a:pPr>
            <a:r>
              <a:rPr lang="en-US" dirty="0"/>
              <a:t>Assign a preference to that operator ID on the RHS</a:t>
            </a:r>
          </a:p>
          <a:p>
            <a:pPr marL="514350" lvl="1" indent="-285750"/>
            <a:r>
              <a:rPr lang="en-US" dirty="0"/>
              <a:t>The example below makes any two proposed operators “indifferent” to each other</a:t>
            </a:r>
          </a:p>
          <a:p>
            <a:pPr marL="514350" lvl="1" indent="-285750"/>
            <a:r>
              <a:rPr lang="en-US" dirty="0"/>
              <a:t>(Which means that Soar will select between them randomly if tied between them.)</a:t>
            </a:r>
          </a:p>
        </p:txBody>
      </p:sp>
      <p:sp>
        <p:nvSpPr>
          <p:cNvPr id="4" name="Content Placeholder 5">
            <a:extLst>
              <a:ext uri="{FF2B5EF4-FFF2-40B4-BE49-F238E27FC236}">
                <a16:creationId xmlns:a16="http://schemas.microsoft.com/office/drawing/2014/main" id="{9B7B63CC-1A17-9496-C8BA-21EF586684EA}"/>
              </a:ext>
            </a:extLst>
          </p:cNvPr>
          <p:cNvSpPr txBox="1">
            <a:spLocks/>
          </p:cNvSpPr>
          <p:nvPr/>
        </p:nvSpPr>
        <p:spPr bwMode="gray">
          <a:xfrm>
            <a:off x="2081705" y="3646433"/>
            <a:ext cx="7776341" cy="2058295"/>
          </a:xfrm>
          <a:prstGeom prst="rect">
            <a:avLst/>
          </a:prstGeom>
        </p:spPr>
        <p:txBody>
          <a:bodyPr vert="horz" lIns="0" tIns="0" rIns="0" bIns="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{prefer*my-first-operator</a:t>
            </a:r>
          </a:p>
          <a:p>
            <a:pPr>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operator &lt;o1&gt; +</a:t>
            </a:r>
          </a:p>
          <a:p>
            <a:pPr>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operator &lt;o2&gt;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(&lt;s&gt; ^operator &lt;o1&gt; = &lt;o2&gt;)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
        <p:nvSpPr>
          <p:cNvPr id="5" name="TextBox 4">
            <a:extLst>
              <a:ext uri="{FF2B5EF4-FFF2-40B4-BE49-F238E27FC236}">
                <a16:creationId xmlns:a16="http://schemas.microsoft.com/office/drawing/2014/main" id="{909D3C8A-7E15-1B80-2D3A-C29CC9B73CA0}"/>
              </a:ext>
            </a:extLst>
          </p:cNvPr>
          <p:cNvSpPr txBox="1"/>
          <p:nvPr/>
        </p:nvSpPr>
        <p:spPr bwMode="gray">
          <a:xfrm>
            <a:off x="1250731" y="1534510"/>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6" name="TextBox 5">
            <a:extLst>
              <a:ext uri="{FF2B5EF4-FFF2-40B4-BE49-F238E27FC236}">
                <a16:creationId xmlns:a16="http://schemas.microsoft.com/office/drawing/2014/main" id="{FA88A237-E6EC-1C51-08DC-51080AAD54A3}"/>
              </a:ext>
            </a:extLst>
          </p:cNvPr>
          <p:cNvSpPr txBox="1"/>
          <p:nvPr/>
        </p:nvSpPr>
        <p:spPr bwMode="gray">
          <a:xfrm>
            <a:off x="1250731" y="1891862"/>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9" name="TextBox 8">
            <a:extLst>
              <a:ext uri="{FF2B5EF4-FFF2-40B4-BE49-F238E27FC236}">
                <a16:creationId xmlns:a16="http://schemas.microsoft.com/office/drawing/2014/main" id="{83763741-62F6-217D-3051-94550EB3AAE7}"/>
              </a:ext>
            </a:extLst>
          </p:cNvPr>
          <p:cNvSpPr txBox="1"/>
          <p:nvPr/>
        </p:nvSpPr>
        <p:spPr bwMode="gray">
          <a:xfrm>
            <a:off x="8326065" y="3978942"/>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10" name="TextBox 9">
            <a:extLst>
              <a:ext uri="{FF2B5EF4-FFF2-40B4-BE49-F238E27FC236}">
                <a16:creationId xmlns:a16="http://schemas.microsoft.com/office/drawing/2014/main" id="{D18F571E-9DEB-8527-EED0-1826C9A3E222}"/>
              </a:ext>
            </a:extLst>
          </p:cNvPr>
          <p:cNvSpPr txBox="1"/>
          <p:nvPr/>
        </p:nvSpPr>
        <p:spPr bwMode="gray">
          <a:xfrm>
            <a:off x="6806120" y="5607268"/>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Tree>
    <p:extLst>
      <p:ext uri="{BB962C8B-B14F-4D97-AF65-F5344CB8AC3E}">
        <p14:creationId xmlns:p14="http://schemas.microsoft.com/office/powerpoint/2010/main" val="301142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7866-8A99-A633-00B6-E904FEF770B2}"/>
              </a:ext>
            </a:extLst>
          </p:cNvPr>
          <p:cNvSpPr>
            <a:spLocks noGrp="1"/>
          </p:cNvSpPr>
          <p:nvPr>
            <p:ph type="title"/>
          </p:nvPr>
        </p:nvSpPr>
        <p:spPr/>
        <p:txBody>
          <a:bodyPr/>
          <a:lstStyle/>
          <a:p>
            <a:r>
              <a:rPr lang="en-US" dirty="0"/>
              <a:t>Using Operator Preferences</a:t>
            </a:r>
          </a:p>
        </p:txBody>
      </p:sp>
      <p:sp>
        <p:nvSpPr>
          <p:cNvPr id="3" name="Content Placeholder 2">
            <a:extLst>
              <a:ext uri="{FF2B5EF4-FFF2-40B4-BE49-F238E27FC236}">
                <a16:creationId xmlns:a16="http://schemas.microsoft.com/office/drawing/2014/main" id="{504D6D4D-6864-23FD-C18D-8629BD503F94}"/>
              </a:ext>
            </a:extLst>
          </p:cNvPr>
          <p:cNvSpPr>
            <a:spLocks noGrp="1"/>
          </p:cNvSpPr>
          <p:nvPr>
            <p:ph idx="1"/>
          </p:nvPr>
        </p:nvSpPr>
        <p:spPr>
          <a:xfrm>
            <a:off x="1524000" y="1429390"/>
            <a:ext cx="9144000" cy="3892417"/>
          </a:xfrm>
        </p:spPr>
        <p:txBody>
          <a:bodyPr>
            <a:normAutofit/>
          </a:bodyPr>
          <a:lstStyle/>
          <a:p>
            <a:r>
              <a:rPr lang="en-US" sz="2000" dirty="0"/>
              <a:t>For our project, we need to use a </a:t>
            </a:r>
            <a:r>
              <a:rPr lang="en-US" sz="2000" i="1" u="sng" dirty="0"/>
              <a:t>preference rule</a:t>
            </a:r>
            <a:r>
              <a:rPr lang="en-US" sz="2000" i="1" dirty="0"/>
              <a:t> </a:t>
            </a:r>
            <a:r>
              <a:rPr lang="en-US" sz="2000" dirty="0"/>
              <a:t>to avoid the tie impasse!</a:t>
            </a:r>
          </a:p>
          <a:p>
            <a:pPr marL="285750" indent="-285750">
              <a:buFont typeface="Arial" panose="020B0604020202020204" pitchFamily="34" charset="0"/>
              <a:buChar char="•"/>
            </a:pPr>
            <a:endParaRPr lang="en-US" sz="2000" dirty="0"/>
          </a:p>
          <a:p>
            <a:r>
              <a:rPr lang="en-US" sz="2000" dirty="0"/>
              <a:t>We want rule logic along these lines:</a:t>
            </a:r>
          </a:p>
          <a:p>
            <a:r>
              <a:rPr lang="en-US" sz="2000" dirty="0">
                <a:latin typeface="Consolas" panose="020B0609020204030204" pitchFamily="49" charset="0"/>
                <a:ea typeface="Menlo" panose="020B0609030804020204" pitchFamily="49" charset="0"/>
                <a:cs typeface="Menlo" panose="020B0609030804020204" pitchFamily="49" charset="0"/>
              </a:rPr>
              <a:t>“IF there are two proposed operators</a:t>
            </a:r>
            <a:br>
              <a:rPr lang="en-US" sz="2000" dirty="0">
                <a:latin typeface="Consolas" panose="020B0609020204030204" pitchFamily="49" charset="0"/>
                <a:ea typeface="Menlo" panose="020B0609030804020204" pitchFamily="49" charset="0"/>
                <a:cs typeface="Menlo" panose="020B0609030804020204" pitchFamily="49" charset="0"/>
              </a:rPr>
            </a:br>
            <a:r>
              <a:rPr lang="en-US" sz="2000" dirty="0">
                <a:latin typeface="Consolas" panose="020B0609020204030204" pitchFamily="49" charset="0"/>
                <a:ea typeface="Menlo" panose="020B0609030804020204" pitchFamily="49" charset="0"/>
                <a:cs typeface="Menlo" panose="020B0609030804020204" pitchFamily="49" charset="0"/>
              </a:rPr>
              <a:t>    where the total-score of the second’s supplier</a:t>
            </a:r>
            <a:br>
              <a:rPr lang="en-US" sz="2000" dirty="0">
                <a:latin typeface="Consolas" panose="020B0609020204030204" pitchFamily="49" charset="0"/>
                <a:ea typeface="Menlo" panose="020B0609030804020204" pitchFamily="49" charset="0"/>
                <a:cs typeface="Menlo" panose="020B0609030804020204" pitchFamily="49" charset="0"/>
              </a:rPr>
            </a:br>
            <a:r>
              <a:rPr lang="en-US" sz="2000" dirty="0">
                <a:latin typeface="Consolas" panose="020B0609020204030204" pitchFamily="49" charset="0"/>
                <a:ea typeface="Menlo" panose="020B0609030804020204" pitchFamily="49" charset="0"/>
                <a:cs typeface="Menlo" panose="020B0609030804020204" pitchFamily="49" charset="0"/>
              </a:rPr>
              <a:t>          is lower than that of the first,</a:t>
            </a:r>
            <a:br>
              <a:rPr lang="en-US" sz="2000" dirty="0">
                <a:latin typeface="Consolas" panose="020B0609020204030204" pitchFamily="49" charset="0"/>
                <a:ea typeface="Menlo" panose="020B0609030804020204" pitchFamily="49" charset="0"/>
                <a:cs typeface="Menlo" panose="020B0609030804020204" pitchFamily="49" charset="0"/>
              </a:rPr>
            </a:br>
            <a:r>
              <a:rPr lang="en-US" sz="2000" dirty="0">
                <a:latin typeface="Consolas" panose="020B0609020204030204" pitchFamily="49" charset="0"/>
                <a:ea typeface="Menlo" panose="020B0609030804020204" pitchFamily="49" charset="0"/>
                <a:cs typeface="Menlo" panose="020B0609030804020204" pitchFamily="49" charset="0"/>
              </a:rPr>
              <a:t>THEN prefer the first over the second.”</a:t>
            </a:r>
          </a:p>
          <a:p>
            <a:endParaRPr lang="en-US" sz="2000" dirty="0">
              <a:ea typeface="Menlo" panose="020B0609030804020204" pitchFamily="49" charset="0"/>
              <a:cs typeface="Menlo" panose="020B0609030804020204" pitchFamily="49" charset="0"/>
            </a:endParaRPr>
          </a:p>
          <a:p>
            <a:r>
              <a:rPr lang="en-US" sz="2000" dirty="0">
                <a:ea typeface="Menlo" panose="020B0609030804020204" pitchFamily="49" charset="0"/>
                <a:cs typeface="Menlo" panose="020B0609030804020204" pitchFamily="49" charset="0"/>
              </a:rPr>
              <a:t>That rule should fire for </a:t>
            </a:r>
            <a:r>
              <a:rPr lang="en-US" sz="2000" i="1" dirty="0">
                <a:ea typeface="Menlo" panose="020B0609030804020204" pitchFamily="49" charset="0"/>
                <a:cs typeface="Menlo" panose="020B0609030804020204" pitchFamily="49" charset="0"/>
              </a:rPr>
              <a:t>every pair </a:t>
            </a:r>
            <a:r>
              <a:rPr lang="en-US" sz="2000" dirty="0">
                <a:ea typeface="Menlo" panose="020B0609030804020204" pitchFamily="49" charset="0"/>
                <a:cs typeface="Menlo" panose="020B0609030804020204" pitchFamily="49" charset="0"/>
              </a:rPr>
              <a:t>of proposed operators to create a preference between each pair.</a:t>
            </a:r>
          </a:p>
        </p:txBody>
      </p:sp>
    </p:spTree>
    <p:extLst>
      <p:ext uri="{BB962C8B-B14F-4D97-AF65-F5344CB8AC3E}">
        <p14:creationId xmlns:p14="http://schemas.microsoft.com/office/powerpoint/2010/main" val="135748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058295"/>
          </a:xfrm>
        </p:spPr>
        <p:txBody>
          <a:bodyPr>
            <a:normAutofit/>
          </a:bodyPr>
          <a:lstStyle/>
          <a:p>
            <a:pPr marL="457200" indent="-457200">
              <a:buFont typeface="+mj-lt"/>
              <a:buAutoNum type="arabicPeriod"/>
            </a:pPr>
            <a:r>
              <a:rPr lang="en-US" sz="2000" dirty="0"/>
              <a:t>Open your </a:t>
            </a:r>
            <a:r>
              <a:rPr lang="en-US" sz="2000" dirty="0" err="1">
                <a:latin typeface="Consolas" panose="020B0609020204030204" pitchFamily="49" charset="0"/>
                <a:ea typeface="Menlo" panose="020B0609030804020204" pitchFamily="49" charset="0"/>
                <a:cs typeface="Menlo" panose="020B0609030804020204" pitchFamily="49" charset="0"/>
              </a:rPr>
              <a:t>agent_starter.soar</a:t>
            </a:r>
            <a:r>
              <a:rPr lang="en-US" sz="2000" dirty="0"/>
              <a:t> file and uncomment the second rule there.</a:t>
            </a:r>
          </a:p>
          <a:p>
            <a:pPr marL="457200" indent="-457200">
              <a:buFont typeface="+mj-lt"/>
              <a:buAutoNum type="arabicPeriod"/>
            </a:pPr>
            <a:r>
              <a:rPr lang="en-US" sz="2000" dirty="0"/>
              <a:t>Fill in the rule to match the solution shown below.</a:t>
            </a:r>
          </a:p>
          <a:p>
            <a:pPr marL="457200" indent="-457200">
              <a:buFont typeface="+mj-lt"/>
              <a:buAutoNum type="arabicPeriod"/>
            </a:pPr>
            <a:r>
              <a:rPr lang="en-US" sz="2000" dirty="0"/>
              <a:t>Proceed to the next slide for a description of how this rule works.</a:t>
            </a:r>
          </a:p>
          <a:p>
            <a:pPr marL="457200" indent="-457200">
              <a:buFont typeface="+mj-lt"/>
              <a:buAutoNum type="arabicPeriod"/>
            </a:pPr>
            <a:r>
              <a:rPr lang="en-US" sz="2000" dirty="0"/>
              <a:t>Run the agent again for </a:t>
            </a:r>
            <a:r>
              <a:rPr lang="en-US" sz="2000" i="1" dirty="0"/>
              <a:t>2 steps</a:t>
            </a:r>
            <a:r>
              <a:rPr lang="en-US" sz="2000" dirty="0"/>
              <a:t> and see what happens!</a:t>
            </a:r>
          </a:p>
        </p:txBody>
      </p:sp>
      <p:sp>
        <p:nvSpPr>
          <p:cNvPr id="5" name="Content Placeholder 5">
            <a:extLst>
              <a:ext uri="{FF2B5EF4-FFF2-40B4-BE49-F238E27FC236}">
                <a16:creationId xmlns:a16="http://schemas.microsoft.com/office/drawing/2014/main" id="{F20985D8-9792-9A26-21E4-A65AC4335A65}"/>
              </a:ext>
            </a:extLst>
          </p:cNvPr>
          <p:cNvSpPr txBox="1">
            <a:spLocks/>
          </p:cNvSpPr>
          <p:nvPr/>
        </p:nvSpPr>
        <p:spPr bwMode="gray">
          <a:xfrm>
            <a:off x="1998278" y="3016468"/>
            <a:ext cx="8669721" cy="2909924"/>
          </a:xfrm>
          <a:prstGeom prst="rect">
            <a:avLst/>
          </a:prstGeom>
        </p:spPr>
        <p:txBody>
          <a:bodyPr vert="horz" lIns="0" tIns="0" rIns="0" bIns="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dirty="0" err="1">
                <a:solidFill>
                  <a:schemeClr val="tx1">
                    <a:lumMod val="50000"/>
                  </a:schemeClr>
                </a:solidFill>
                <a:effectLst/>
                <a:latin typeface="Consolas" panose="020B0609020204030204" pitchFamily="49" charset="0"/>
              </a:rPr>
              <a:t>sp</a:t>
            </a:r>
            <a:r>
              <a:rPr lang="en-US" sz="2400" b="0" dirty="0">
                <a:solidFill>
                  <a:schemeClr val="tx1">
                    <a:lumMod val="50000"/>
                  </a:schemeClr>
                </a:solidFill>
                <a:effectLst/>
                <a:latin typeface="Consolas" panose="020B0609020204030204" pitchFamily="49" charset="0"/>
              </a:rPr>
              <a:t> {prefer*</a:t>
            </a:r>
            <a:r>
              <a:rPr lang="en-US" sz="2400" b="0" dirty="0" err="1">
                <a:solidFill>
                  <a:schemeClr val="tx1">
                    <a:lumMod val="50000"/>
                  </a:schemeClr>
                </a:solidFill>
                <a:effectLst/>
                <a:latin typeface="Consolas" panose="020B0609020204030204" pitchFamily="49" charset="0"/>
              </a:rPr>
              <a:t>suppliersort</a:t>
            </a:r>
            <a:r>
              <a:rPr lang="en-US" sz="2400" b="0" dirty="0">
                <a:solidFill>
                  <a:schemeClr val="tx1">
                    <a:lumMod val="50000"/>
                  </a:schemeClr>
                </a:solidFill>
                <a:effectLst/>
                <a:latin typeface="Consolas" panose="020B0609020204030204" pitchFamily="49" charset="0"/>
              </a:rPr>
              <a:t>-main*select-supplier*total-score</a:t>
            </a:r>
          </a:p>
          <a:p>
            <a:r>
              <a:rPr lang="en-US" sz="2400" b="0" dirty="0">
                <a:solidFill>
                  <a:schemeClr val="tx1">
                    <a:lumMod val="50000"/>
                  </a:schemeClr>
                </a:solidFill>
                <a:effectLst/>
                <a:latin typeface="Consolas" panose="020B0609020204030204" pitchFamily="49" charset="0"/>
              </a:rPr>
              <a:t>    (state &lt;s&gt; ^operator &lt;o1&gt; +</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   ^operator &lt;o2&gt; +)</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(&lt;o1&gt; ^name select-supplier</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a:t>
            </a:r>
            <a:r>
              <a:rPr lang="en-US" sz="2400" b="0" dirty="0" err="1">
                <a:solidFill>
                  <a:schemeClr val="tx1">
                    <a:lumMod val="50000"/>
                  </a:schemeClr>
                </a:solidFill>
                <a:effectLst/>
                <a:latin typeface="Consolas" panose="020B0609020204030204" pitchFamily="49" charset="0"/>
              </a:rPr>
              <a:t>supplier.total</a:t>
            </a:r>
            <a:r>
              <a:rPr lang="en-US" sz="2400" b="0" dirty="0">
                <a:solidFill>
                  <a:schemeClr val="tx1">
                    <a:lumMod val="50000"/>
                  </a:schemeClr>
                </a:solidFill>
                <a:effectLst/>
                <a:latin typeface="Consolas" panose="020B0609020204030204" pitchFamily="49" charset="0"/>
              </a:rPr>
              <a:t>-score &lt;sup1-score&gt;)</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(&lt;o2&gt; ^name select-supplier</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  ^</a:t>
            </a:r>
            <a:r>
              <a:rPr lang="en-US" sz="2400" b="0" dirty="0" err="1">
                <a:solidFill>
                  <a:schemeClr val="tx1">
                    <a:lumMod val="50000"/>
                  </a:schemeClr>
                </a:solidFill>
                <a:effectLst/>
                <a:latin typeface="Consolas" panose="020B0609020204030204" pitchFamily="49" charset="0"/>
              </a:rPr>
              <a:t>supplier.total</a:t>
            </a:r>
            <a:r>
              <a:rPr lang="en-US" sz="2400" b="0" dirty="0">
                <a:solidFill>
                  <a:schemeClr val="tx1">
                    <a:lumMod val="50000"/>
                  </a:schemeClr>
                </a:solidFill>
                <a:effectLst/>
                <a:latin typeface="Consolas" panose="020B0609020204030204" pitchFamily="49" charset="0"/>
              </a:rPr>
              <a:t>-score &lt; &lt;sup1-score&gt;)</a:t>
            </a:r>
          </a:p>
          <a:p>
            <a:r>
              <a:rPr lang="en-US" sz="2400" b="0" dirty="0">
                <a:solidFill>
                  <a:schemeClr val="tx1">
                    <a:lumMod val="50000"/>
                  </a:schemeClr>
                </a:solidFill>
                <a:effectLst/>
                <a:latin typeface="Consolas" panose="020B0609020204030204" pitchFamily="49" charset="0"/>
              </a:rPr>
              <a:t>    --&gt;</a:t>
            </a:r>
          </a:p>
          <a:p>
            <a:r>
              <a:rPr lang="en-US" sz="2400" b="0" dirty="0">
                <a:solidFill>
                  <a:schemeClr val="tx1">
                    <a:lumMod val="50000"/>
                  </a:schemeClr>
                </a:solidFill>
                <a:effectLst/>
                <a:latin typeface="Consolas" panose="020B0609020204030204" pitchFamily="49" charset="0"/>
              </a:rPr>
              <a:t>    (&lt;s&gt; ^operator &lt;o1&gt; &gt; &lt;o2&gt;)}</a:t>
            </a:r>
          </a:p>
        </p:txBody>
      </p:sp>
    </p:spTree>
    <p:extLst>
      <p:ext uri="{BB962C8B-B14F-4D97-AF65-F5344CB8AC3E}">
        <p14:creationId xmlns:p14="http://schemas.microsoft.com/office/powerpoint/2010/main" val="2262177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7D68-F39F-8817-CB7C-C9C9094DB33F}"/>
              </a:ext>
            </a:extLst>
          </p:cNvPr>
          <p:cNvSpPr>
            <a:spLocks noGrp="1"/>
          </p:cNvSpPr>
          <p:nvPr>
            <p:ph type="title"/>
          </p:nvPr>
        </p:nvSpPr>
        <p:spPr/>
        <p:txBody>
          <a:bodyPr/>
          <a:lstStyle/>
          <a:p>
            <a:r>
              <a:rPr lang="en-US" dirty="0"/>
              <a:t>The First Operator Selected!</a:t>
            </a:r>
          </a:p>
        </p:txBody>
      </p:sp>
      <p:sp>
        <p:nvSpPr>
          <p:cNvPr id="3" name="Content Placeholder 2">
            <a:extLst>
              <a:ext uri="{FF2B5EF4-FFF2-40B4-BE49-F238E27FC236}">
                <a16:creationId xmlns:a16="http://schemas.microsoft.com/office/drawing/2014/main" id="{EF8CF844-DF9F-F34D-3394-B017CF356A09}"/>
              </a:ext>
            </a:extLst>
          </p:cNvPr>
          <p:cNvSpPr>
            <a:spLocks noGrp="1"/>
          </p:cNvSpPr>
          <p:nvPr>
            <p:ph idx="1"/>
          </p:nvPr>
        </p:nvSpPr>
        <p:spPr>
          <a:xfrm>
            <a:off x="1524000" y="1557211"/>
            <a:ext cx="9144000" cy="3167189"/>
          </a:xfrm>
        </p:spPr>
        <p:txBody>
          <a:bodyPr>
            <a:normAutofit/>
          </a:bodyPr>
          <a:lstStyle/>
          <a:p>
            <a:r>
              <a:rPr lang="en-US" sz="2000" dirty="0"/>
              <a:t>When you run your agent now, you should see output like the following:</a:t>
            </a:r>
          </a:p>
          <a:p>
            <a:endParaRPr lang="en-US" sz="2000" dirty="0"/>
          </a:p>
          <a:p>
            <a:endParaRPr lang="en-US" sz="2000" dirty="0"/>
          </a:p>
          <a:p>
            <a:endParaRPr lang="en-US" sz="2000" dirty="0"/>
          </a:p>
          <a:p>
            <a:endParaRPr lang="en-US" sz="2000" dirty="0"/>
          </a:p>
          <a:p>
            <a:endParaRPr lang="en-US" sz="2000" dirty="0"/>
          </a:p>
          <a:p>
            <a:r>
              <a:rPr lang="en-US" sz="2000" dirty="0"/>
              <a:t>What happened?</a:t>
            </a:r>
          </a:p>
          <a:p>
            <a:pPr marL="285750" indent="-285750">
              <a:buFont typeface="Arial" panose="020B0604020202020204" pitchFamily="34" charset="0"/>
              <a:buChar char="•"/>
            </a:pPr>
            <a:r>
              <a:rPr lang="en-US" sz="2000" dirty="0"/>
              <a:t>Soar used our rule to select one of the 6 proposed operators in the 1</a:t>
            </a:r>
            <a:r>
              <a:rPr lang="en-US" sz="2000" baseline="30000" dirty="0"/>
              <a:t>st</a:t>
            </a:r>
            <a:r>
              <a:rPr lang="en-US" sz="2000" dirty="0"/>
              <a:t> cycle</a:t>
            </a:r>
          </a:p>
        </p:txBody>
      </p:sp>
      <p:pic>
        <p:nvPicPr>
          <p:cNvPr id="4" name="Picture 3">
            <a:extLst>
              <a:ext uri="{FF2B5EF4-FFF2-40B4-BE49-F238E27FC236}">
                <a16:creationId xmlns:a16="http://schemas.microsoft.com/office/drawing/2014/main" id="{0EC55706-E933-EF1B-A4B3-3036245907E5}"/>
              </a:ext>
            </a:extLst>
          </p:cNvPr>
          <p:cNvPicPr>
            <a:picLocks noChangeAspect="1"/>
          </p:cNvPicPr>
          <p:nvPr/>
        </p:nvPicPr>
        <p:blipFill>
          <a:blip r:embed="rId2"/>
          <a:srcRect/>
          <a:stretch/>
        </p:blipFill>
        <p:spPr>
          <a:xfrm>
            <a:off x="3260568" y="2097516"/>
            <a:ext cx="5670863" cy="1271970"/>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4D533B9-53E3-6FC0-0729-C0D3239BC662}"/>
              </a:ext>
            </a:extLst>
          </p:cNvPr>
          <p:cNvSpPr/>
          <p:nvPr/>
        </p:nvSpPr>
        <p:spPr bwMode="gray">
          <a:xfrm>
            <a:off x="4388462" y="2628891"/>
            <a:ext cx="3558334"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083864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CD986-4746-896F-86A2-D267073423CE}"/>
              </a:ext>
            </a:extLst>
          </p:cNvPr>
          <p:cNvSpPr>
            <a:spLocks noGrp="1"/>
          </p:cNvSpPr>
          <p:nvPr>
            <p:ph type="title"/>
          </p:nvPr>
        </p:nvSpPr>
        <p:spPr/>
        <p:txBody>
          <a:bodyPr/>
          <a:lstStyle/>
          <a:p>
            <a:r>
              <a:rPr lang="en-US" dirty="0"/>
              <a:t>What Does this Preference Rule Do?</a:t>
            </a:r>
          </a:p>
        </p:txBody>
      </p:sp>
      <p:sp>
        <p:nvSpPr>
          <p:cNvPr id="3" name="Content Placeholder 2">
            <a:extLst>
              <a:ext uri="{FF2B5EF4-FFF2-40B4-BE49-F238E27FC236}">
                <a16:creationId xmlns:a16="http://schemas.microsoft.com/office/drawing/2014/main" id="{B8CA8BF4-4764-BE7F-8A19-DE2D3B105DE0}"/>
              </a:ext>
            </a:extLst>
          </p:cNvPr>
          <p:cNvSpPr>
            <a:spLocks noGrp="1"/>
          </p:cNvSpPr>
          <p:nvPr>
            <p:ph idx="1"/>
          </p:nvPr>
        </p:nvSpPr>
        <p:spPr>
          <a:xfrm>
            <a:off x="1524000" y="1557210"/>
            <a:ext cx="9144000" cy="1291093"/>
          </a:xfrm>
        </p:spPr>
        <p:txBody>
          <a:bodyPr/>
          <a:lstStyle/>
          <a:p>
            <a:pPr marL="285750" indent="-285750">
              <a:buFont typeface="Arial" panose="020B0604020202020204" pitchFamily="34" charset="0"/>
              <a:buChar char="•"/>
            </a:pPr>
            <a:r>
              <a:rPr lang="en-US" dirty="0"/>
              <a:t>It tests for two </a:t>
            </a:r>
            <a:r>
              <a:rPr lang="en-US" i="1" dirty="0"/>
              <a:t>proposed </a:t>
            </a:r>
            <a:r>
              <a:rPr lang="en-US" dirty="0"/>
              <a:t>operators</a:t>
            </a:r>
          </a:p>
          <a:p>
            <a:pPr marL="285750" indent="-285750">
              <a:buFont typeface="Arial" panose="020B0604020202020204" pitchFamily="34" charset="0"/>
              <a:buChar char="•"/>
            </a:pPr>
            <a:r>
              <a:rPr lang="en-US" dirty="0"/>
              <a:t>It tests that one has a lower supplier total-score than the other</a:t>
            </a:r>
          </a:p>
          <a:p>
            <a:pPr marL="285750" indent="-285750">
              <a:buFont typeface="Arial" panose="020B0604020202020204" pitchFamily="34" charset="0"/>
              <a:buChar char="•"/>
            </a:pPr>
            <a:r>
              <a:rPr lang="en-US" dirty="0"/>
              <a:t>It gives the one with the higher total-score </a:t>
            </a:r>
            <a:r>
              <a:rPr lang="en-US" b="1" i="1" dirty="0"/>
              <a:t>better preference</a:t>
            </a:r>
            <a:r>
              <a:rPr lang="en-US" dirty="0"/>
              <a:t> over the other</a:t>
            </a:r>
          </a:p>
        </p:txBody>
      </p:sp>
      <p:sp>
        <p:nvSpPr>
          <p:cNvPr id="5" name="Content Placeholder 5">
            <a:extLst>
              <a:ext uri="{FF2B5EF4-FFF2-40B4-BE49-F238E27FC236}">
                <a16:creationId xmlns:a16="http://schemas.microsoft.com/office/drawing/2014/main" id="{9719CCB1-C51A-496B-FF91-6EB2435E69D6}"/>
              </a:ext>
            </a:extLst>
          </p:cNvPr>
          <p:cNvSpPr txBox="1">
            <a:spLocks/>
          </p:cNvSpPr>
          <p:nvPr/>
        </p:nvSpPr>
        <p:spPr bwMode="gray">
          <a:xfrm>
            <a:off x="1998278" y="3016468"/>
            <a:ext cx="7843305" cy="2909924"/>
          </a:xfrm>
          <a:prstGeom prst="rect">
            <a:avLst/>
          </a:prstGeom>
        </p:spPr>
        <p:txBody>
          <a:bodyPr vert="horz" lIns="0" tIns="0" rIns="0" bIns="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dirty="0" err="1">
                <a:solidFill>
                  <a:schemeClr val="tx1">
                    <a:lumMod val="50000"/>
                  </a:schemeClr>
                </a:solidFill>
                <a:effectLst/>
                <a:latin typeface="Consolas" panose="020B0609020204030204" pitchFamily="49" charset="0"/>
              </a:rPr>
              <a:t>sp</a:t>
            </a:r>
            <a:r>
              <a:rPr lang="en-US" sz="2400" b="0" dirty="0">
                <a:solidFill>
                  <a:schemeClr val="tx1">
                    <a:lumMod val="50000"/>
                  </a:schemeClr>
                </a:solidFill>
                <a:effectLst/>
                <a:latin typeface="Consolas" panose="020B0609020204030204" pitchFamily="49" charset="0"/>
              </a:rPr>
              <a:t> {prefer*</a:t>
            </a:r>
            <a:r>
              <a:rPr lang="en-US" sz="2400" b="0" dirty="0" err="1">
                <a:solidFill>
                  <a:schemeClr val="tx1">
                    <a:lumMod val="50000"/>
                  </a:schemeClr>
                </a:solidFill>
                <a:effectLst/>
                <a:latin typeface="Consolas" panose="020B0609020204030204" pitchFamily="49" charset="0"/>
              </a:rPr>
              <a:t>suppliersort</a:t>
            </a:r>
            <a:r>
              <a:rPr lang="en-US" sz="2400" b="0" dirty="0">
                <a:solidFill>
                  <a:schemeClr val="tx1">
                    <a:lumMod val="50000"/>
                  </a:schemeClr>
                </a:solidFill>
                <a:effectLst/>
                <a:latin typeface="Consolas" panose="020B0609020204030204" pitchFamily="49" charset="0"/>
              </a:rPr>
              <a:t>-main*select-supplier*total-score</a:t>
            </a:r>
          </a:p>
          <a:p>
            <a:r>
              <a:rPr lang="en-US" sz="2400" b="0" dirty="0">
                <a:solidFill>
                  <a:schemeClr val="tx1">
                    <a:lumMod val="50000"/>
                  </a:schemeClr>
                </a:solidFill>
                <a:effectLst/>
                <a:latin typeface="Consolas" panose="020B0609020204030204" pitchFamily="49" charset="0"/>
              </a:rPr>
              <a:t>    (state &lt;s&gt; ^operator &lt;o1&gt; +</a:t>
            </a:r>
          </a:p>
          <a:p>
            <a:r>
              <a:rPr lang="en-US" sz="2400" b="0" dirty="0">
                <a:solidFill>
                  <a:schemeClr val="tx1">
                    <a:lumMod val="50000"/>
                  </a:schemeClr>
                </a:solidFill>
                <a:effectLst/>
                <a:latin typeface="Consolas" panose="020B0609020204030204" pitchFamily="49" charset="0"/>
              </a:rPr>
              <a:t>               ^operator &lt;o2&gt; +) </a:t>
            </a:r>
          </a:p>
          <a:p>
            <a:r>
              <a:rPr lang="en-US" sz="2400" b="0" dirty="0">
                <a:solidFill>
                  <a:schemeClr val="tx1">
                    <a:lumMod val="50000"/>
                  </a:schemeClr>
                </a:solidFill>
                <a:effectLst/>
                <a:latin typeface="Consolas" panose="020B0609020204030204" pitchFamily="49" charset="0"/>
              </a:rPr>
              <a:t>    (&lt;o1&gt; ^name select-supplier</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a:t>
            </a:r>
            <a:r>
              <a:rPr lang="en-US" sz="2400" b="0" dirty="0" err="1">
                <a:solidFill>
                  <a:schemeClr val="tx1">
                    <a:lumMod val="50000"/>
                  </a:schemeClr>
                </a:solidFill>
                <a:effectLst/>
                <a:latin typeface="Consolas" panose="020B0609020204030204" pitchFamily="49" charset="0"/>
              </a:rPr>
              <a:t>supplier.total</a:t>
            </a:r>
            <a:r>
              <a:rPr lang="en-US" sz="2400" b="0" dirty="0">
                <a:solidFill>
                  <a:schemeClr val="tx1">
                    <a:lumMod val="50000"/>
                  </a:schemeClr>
                </a:solidFill>
                <a:effectLst/>
                <a:latin typeface="Consolas" panose="020B0609020204030204" pitchFamily="49" charset="0"/>
              </a:rPr>
              <a:t>-score &lt;sup1-score&gt;)</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(&lt;o2&gt; ^name select-supplier</a:t>
            </a:r>
          </a:p>
          <a:p>
            <a:r>
              <a:rPr lang="en-US" sz="2400" dirty="0">
                <a:solidFill>
                  <a:schemeClr val="tx1">
                    <a:lumMod val="50000"/>
                  </a:schemeClr>
                </a:solidFill>
                <a:latin typeface="Consolas" panose="020B0609020204030204" pitchFamily="49" charset="0"/>
              </a:rPr>
              <a:t>        </a:t>
            </a:r>
            <a:r>
              <a:rPr lang="en-US" sz="2400" b="0" dirty="0">
                <a:solidFill>
                  <a:schemeClr val="tx1">
                    <a:lumMod val="50000"/>
                  </a:schemeClr>
                </a:solidFill>
                <a:effectLst/>
                <a:latin typeface="Consolas" panose="020B0609020204030204" pitchFamily="49" charset="0"/>
              </a:rPr>
              <a:t>  ^</a:t>
            </a:r>
            <a:r>
              <a:rPr lang="en-US" sz="2400" b="0" dirty="0" err="1">
                <a:solidFill>
                  <a:schemeClr val="tx1">
                    <a:lumMod val="50000"/>
                  </a:schemeClr>
                </a:solidFill>
                <a:effectLst/>
                <a:latin typeface="Consolas" panose="020B0609020204030204" pitchFamily="49" charset="0"/>
              </a:rPr>
              <a:t>supplier.total</a:t>
            </a:r>
            <a:r>
              <a:rPr lang="en-US" sz="2400" b="0" dirty="0">
                <a:solidFill>
                  <a:schemeClr val="tx1">
                    <a:lumMod val="50000"/>
                  </a:schemeClr>
                </a:solidFill>
                <a:effectLst/>
                <a:latin typeface="Consolas" panose="020B0609020204030204" pitchFamily="49" charset="0"/>
              </a:rPr>
              <a:t>-score &lt; &lt;sup1-score&gt;)</a:t>
            </a:r>
          </a:p>
          <a:p>
            <a:r>
              <a:rPr lang="en-US" sz="2400" b="0" dirty="0">
                <a:solidFill>
                  <a:schemeClr val="tx1">
                    <a:lumMod val="50000"/>
                  </a:schemeClr>
                </a:solidFill>
                <a:effectLst/>
                <a:latin typeface="Consolas" panose="020B0609020204030204" pitchFamily="49" charset="0"/>
              </a:rPr>
              <a:t>    --&gt; </a:t>
            </a:r>
          </a:p>
          <a:p>
            <a:r>
              <a:rPr lang="en-US" sz="2400" b="0" dirty="0">
                <a:solidFill>
                  <a:schemeClr val="tx1">
                    <a:lumMod val="50000"/>
                  </a:schemeClr>
                </a:solidFill>
                <a:effectLst/>
                <a:latin typeface="Consolas" panose="020B0609020204030204" pitchFamily="49" charset="0"/>
              </a:rPr>
              <a:t>    (&lt;s&gt; ^operator &lt;o1&gt; </a:t>
            </a:r>
            <a:r>
              <a:rPr lang="en-US" sz="2400" b="1" dirty="0">
                <a:solidFill>
                  <a:schemeClr val="tx1">
                    <a:lumMod val="50000"/>
                  </a:schemeClr>
                </a:solidFill>
                <a:effectLst/>
                <a:latin typeface="Consolas" panose="020B0609020204030204" pitchFamily="49" charset="0"/>
              </a:rPr>
              <a:t>&gt;</a:t>
            </a:r>
            <a:r>
              <a:rPr lang="en-US" sz="2400" b="0" dirty="0">
                <a:solidFill>
                  <a:schemeClr val="tx1">
                    <a:lumMod val="50000"/>
                  </a:schemeClr>
                </a:solidFill>
                <a:effectLst/>
                <a:latin typeface="Consolas" panose="020B0609020204030204" pitchFamily="49" charset="0"/>
              </a:rPr>
              <a:t> &lt;o2&gt;)}</a:t>
            </a:r>
          </a:p>
        </p:txBody>
      </p:sp>
      <p:sp>
        <p:nvSpPr>
          <p:cNvPr id="6" name="TextBox 5">
            <a:extLst>
              <a:ext uri="{FF2B5EF4-FFF2-40B4-BE49-F238E27FC236}">
                <a16:creationId xmlns:a16="http://schemas.microsoft.com/office/drawing/2014/main" id="{2D2DD143-D16D-4700-180D-F0C5F305E0FE}"/>
              </a:ext>
            </a:extLst>
          </p:cNvPr>
          <p:cNvSpPr txBox="1"/>
          <p:nvPr/>
        </p:nvSpPr>
        <p:spPr bwMode="gray">
          <a:xfrm>
            <a:off x="1524000" y="1496802"/>
            <a:ext cx="169918" cy="369332"/>
          </a:xfrm>
          <a:prstGeom prst="rect">
            <a:avLst/>
          </a:prstGeom>
          <a:solidFill>
            <a:schemeClr val="bg1"/>
          </a:solid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7" name="TextBox 6">
            <a:extLst>
              <a:ext uri="{FF2B5EF4-FFF2-40B4-BE49-F238E27FC236}">
                <a16:creationId xmlns:a16="http://schemas.microsoft.com/office/drawing/2014/main" id="{01A1CD6F-03AE-224D-419C-8E503AFBE151}"/>
              </a:ext>
            </a:extLst>
          </p:cNvPr>
          <p:cNvSpPr txBox="1"/>
          <p:nvPr/>
        </p:nvSpPr>
        <p:spPr bwMode="gray">
          <a:xfrm>
            <a:off x="1524000" y="1854154"/>
            <a:ext cx="169918" cy="369332"/>
          </a:xfrm>
          <a:prstGeom prst="rect">
            <a:avLst/>
          </a:prstGeom>
          <a:solidFill>
            <a:schemeClr val="bg1"/>
          </a:solid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8" name="TextBox 7">
            <a:extLst>
              <a:ext uri="{FF2B5EF4-FFF2-40B4-BE49-F238E27FC236}">
                <a16:creationId xmlns:a16="http://schemas.microsoft.com/office/drawing/2014/main" id="{33EBCCE2-EA24-BBB9-888D-EBEF04655891}"/>
              </a:ext>
            </a:extLst>
          </p:cNvPr>
          <p:cNvSpPr txBox="1"/>
          <p:nvPr/>
        </p:nvSpPr>
        <p:spPr bwMode="gray">
          <a:xfrm>
            <a:off x="1524000" y="2213014"/>
            <a:ext cx="169918" cy="369332"/>
          </a:xfrm>
          <a:prstGeom prst="rect">
            <a:avLst/>
          </a:prstGeom>
          <a:solidFill>
            <a:schemeClr val="bg1"/>
          </a:solid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3</a:t>
            </a:r>
          </a:p>
        </p:txBody>
      </p:sp>
      <p:sp>
        <p:nvSpPr>
          <p:cNvPr id="9" name="TextBox 8">
            <a:extLst>
              <a:ext uri="{FF2B5EF4-FFF2-40B4-BE49-F238E27FC236}">
                <a16:creationId xmlns:a16="http://schemas.microsoft.com/office/drawing/2014/main" id="{317B4BE1-47C1-05CF-15BA-D1DF6759090F}"/>
              </a:ext>
            </a:extLst>
          </p:cNvPr>
          <p:cNvSpPr txBox="1"/>
          <p:nvPr/>
        </p:nvSpPr>
        <p:spPr bwMode="gray">
          <a:xfrm>
            <a:off x="6548787" y="3396347"/>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10" name="TextBox 9">
            <a:extLst>
              <a:ext uri="{FF2B5EF4-FFF2-40B4-BE49-F238E27FC236}">
                <a16:creationId xmlns:a16="http://schemas.microsoft.com/office/drawing/2014/main" id="{34AF7922-7368-A7E4-CDEF-2BE51EACD1EA}"/>
              </a:ext>
            </a:extLst>
          </p:cNvPr>
          <p:cNvSpPr txBox="1"/>
          <p:nvPr/>
        </p:nvSpPr>
        <p:spPr bwMode="gray">
          <a:xfrm>
            <a:off x="6644212" y="4583012"/>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11" name="TextBox 10">
            <a:extLst>
              <a:ext uri="{FF2B5EF4-FFF2-40B4-BE49-F238E27FC236}">
                <a16:creationId xmlns:a16="http://schemas.microsoft.com/office/drawing/2014/main" id="{463721C7-CE68-2B7A-AD26-4E2D79B0FB64}"/>
              </a:ext>
            </a:extLst>
          </p:cNvPr>
          <p:cNvSpPr txBox="1"/>
          <p:nvPr/>
        </p:nvSpPr>
        <p:spPr bwMode="gray">
          <a:xfrm>
            <a:off x="5410750" y="5741726"/>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3</a:t>
            </a:r>
          </a:p>
        </p:txBody>
      </p:sp>
      <p:cxnSp>
        <p:nvCxnSpPr>
          <p:cNvPr id="4" name="Straight Connector 3">
            <a:extLst>
              <a:ext uri="{FF2B5EF4-FFF2-40B4-BE49-F238E27FC236}">
                <a16:creationId xmlns:a16="http://schemas.microsoft.com/office/drawing/2014/main" id="{DA512269-0FDD-9C22-3C14-5103AA4CEBB7}"/>
              </a:ext>
            </a:extLst>
          </p:cNvPr>
          <p:cNvCxnSpPr>
            <a:cxnSpLocks/>
            <a:stCxn id="12" idx="1"/>
          </p:cNvCxnSpPr>
          <p:nvPr/>
        </p:nvCxnSpPr>
        <p:spPr bwMode="gray">
          <a:xfrm flipH="1">
            <a:off x="6947555" y="4098528"/>
            <a:ext cx="1749667" cy="76872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8C1E5B-3FCC-F967-61EF-C1044755CF23}"/>
              </a:ext>
            </a:extLst>
          </p:cNvPr>
          <p:cNvCxnSpPr>
            <a:cxnSpLocks/>
            <a:stCxn id="23" idx="1"/>
          </p:cNvCxnSpPr>
          <p:nvPr/>
        </p:nvCxnSpPr>
        <p:spPr bwMode="gray">
          <a:xfrm flipH="1">
            <a:off x="5825765" y="4867254"/>
            <a:ext cx="2938953" cy="66628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8E29610-7DC7-3516-D06F-B2C11D8000F4}"/>
              </a:ext>
            </a:extLst>
          </p:cNvPr>
          <p:cNvSpPr/>
          <p:nvPr/>
        </p:nvSpPr>
        <p:spPr bwMode="gray">
          <a:xfrm>
            <a:off x="8018361" y="506137"/>
            <a:ext cx="3446363" cy="105107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Note that ”&lt;“ or “&gt;” has a different meaning on the LHS vs the RHS.</a:t>
            </a:r>
          </a:p>
        </p:txBody>
      </p:sp>
      <p:cxnSp>
        <p:nvCxnSpPr>
          <p:cNvPr id="18" name="Straight Connector 17">
            <a:extLst>
              <a:ext uri="{FF2B5EF4-FFF2-40B4-BE49-F238E27FC236}">
                <a16:creationId xmlns:a16="http://schemas.microsoft.com/office/drawing/2014/main" id="{0604E408-E9DA-B1E1-25EF-320B5F642091}"/>
              </a:ext>
            </a:extLst>
          </p:cNvPr>
          <p:cNvCxnSpPr>
            <a:cxnSpLocks/>
          </p:cNvCxnSpPr>
          <p:nvPr/>
        </p:nvCxnSpPr>
        <p:spPr bwMode="gray">
          <a:xfrm>
            <a:off x="11290934" y="1606712"/>
            <a:ext cx="24810" cy="3047584"/>
          </a:xfrm>
          <a:prstGeom prst="line">
            <a:avLst/>
          </a:prstGeom>
          <a:ln w="57150" cap="rnd">
            <a:solidFill>
              <a:schemeClr val="tx2"/>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D11E19D-1D2D-9AD1-B25A-F5E43A4F3844}"/>
              </a:ext>
            </a:extLst>
          </p:cNvPr>
          <p:cNvSpPr/>
          <p:nvPr/>
        </p:nvSpPr>
        <p:spPr bwMode="gray">
          <a:xfrm>
            <a:off x="8697222" y="3899375"/>
            <a:ext cx="3179908" cy="39830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This </a:t>
            </a:r>
            <a:r>
              <a:rPr lang="en-US" b="1" i="1" dirty="0">
                <a:solidFill>
                  <a:schemeClr val="accent6"/>
                </a:solidFill>
                <a:latin typeface="+mj-lt"/>
                <a:ea typeface="Menlo" panose="020B0609030804020204" pitchFamily="49" charset="0"/>
                <a:cs typeface="Menlo" panose="020B0609030804020204" pitchFamily="49" charset="0"/>
              </a:rPr>
              <a:t>compares</a:t>
            </a:r>
            <a:r>
              <a:rPr lang="en-US" b="1" dirty="0">
                <a:solidFill>
                  <a:schemeClr val="accent6"/>
                </a:solidFill>
                <a:latin typeface="+mj-lt"/>
                <a:ea typeface="Menlo" panose="020B0609030804020204" pitchFamily="49" charset="0"/>
                <a:cs typeface="Menlo" panose="020B0609030804020204" pitchFamily="49" charset="0"/>
              </a:rPr>
              <a:t> two values</a:t>
            </a:r>
          </a:p>
        </p:txBody>
      </p:sp>
      <p:sp>
        <p:nvSpPr>
          <p:cNvPr id="23" name="Rectangle 22">
            <a:extLst>
              <a:ext uri="{FF2B5EF4-FFF2-40B4-BE49-F238E27FC236}">
                <a16:creationId xmlns:a16="http://schemas.microsoft.com/office/drawing/2014/main" id="{2B2AD876-6098-B743-75E2-BC872FB4A1C6}"/>
              </a:ext>
            </a:extLst>
          </p:cNvPr>
          <p:cNvSpPr/>
          <p:nvPr/>
        </p:nvSpPr>
        <p:spPr bwMode="gray">
          <a:xfrm>
            <a:off x="8764718" y="4668101"/>
            <a:ext cx="3112412" cy="39830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This creates a </a:t>
            </a:r>
            <a:r>
              <a:rPr lang="en-US" b="1" i="1" dirty="0">
                <a:solidFill>
                  <a:schemeClr val="accent6"/>
                </a:solidFill>
                <a:latin typeface="+mj-lt"/>
                <a:ea typeface="Menlo" panose="020B0609030804020204" pitchFamily="49" charset="0"/>
                <a:cs typeface="Menlo" panose="020B0609030804020204" pitchFamily="49" charset="0"/>
              </a:rPr>
              <a:t>preference</a:t>
            </a:r>
          </a:p>
        </p:txBody>
      </p:sp>
    </p:spTree>
    <p:extLst>
      <p:ext uri="{BB962C8B-B14F-4D97-AF65-F5344CB8AC3E}">
        <p14:creationId xmlns:p14="http://schemas.microsoft.com/office/powerpoint/2010/main" val="268656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CF16-FAA4-1B73-D977-47938E946BEE}"/>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E649549C-8076-74D5-E957-986B83EEEF32}"/>
              </a:ext>
            </a:extLst>
          </p:cNvPr>
          <p:cNvSpPr>
            <a:spLocks noGrp="1"/>
          </p:cNvSpPr>
          <p:nvPr>
            <p:ph idx="1"/>
          </p:nvPr>
        </p:nvSpPr>
        <p:spPr/>
        <p:txBody>
          <a:bodyPr>
            <a:normAutofit/>
          </a:bodyPr>
          <a:lstStyle/>
          <a:p>
            <a:r>
              <a:rPr lang="en-US" sz="2400" dirty="0"/>
              <a:t>We want our agent to write out each input supplier name in descending order of its </a:t>
            </a:r>
            <a:r>
              <a:rPr lang="en-US" sz="2400" dirty="0">
                <a:latin typeface="Consolas" panose="020B0609020204030204" pitchFamily="49" charset="0"/>
              </a:rPr>
              <a:t>total-score</a:t>
            </a:r>
            <a:r>
              <a:rPr lang="en-US" sz="2400" dirty="0"/>
              <a:t>.</a:t>
            </a:r>
          </a:p>
          <a:p>
            <a:r>
              <a:rPr lang="en-US" sz="2400" dirty="0"/>
              <a:t>Its messages should be as follows:</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Selected supplier “supplier05” (total-score = 14)</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Selected supplier “supplier03” (total-score = 13)</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Selected supplier “supplier01” (total-score = 12)</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Selected supplier “supplier04” (total-score = 11)</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Selected supplier “supplier06” (total-score = 10)</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Selected supplier “supplier02” (total-score = 9)</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159797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47A4-C4E7-C577-BB3C-04D44CBFB661}"/>
              </a:ext>
            </a:extLst>
          </p:cNvPr>
          <p:cNvSpPr>
            <a:spLocks noGrp="1"/>
          </p:cNvSpPr>
          <p:nvPr>
            <p:ph type="title"/>
          </p:nvPr>
        </p:nvSpPr>
        <p:spPr/>
        <p:txBody>
          <a:bodyPr/>
          <a:lstStyle/>
          <a:p>
            <a:r>
              <a:rPr lang="en-US" dirty="0"/>
              <a:t>Condition Comparisons</a:t>
            </a:r>
          </a:p>
        </p:txBody>
      </p:sp>
      <p:sp>
        <p:nvSpPr>
          <p:cNvPr id="3" name="Content Placeholder 2">
            <a:extLst>
              <a:ext uri="{FF2B5EF4-FFF2-40B4-BE49-F238E27FC236}">
                <a16:creationId xmlns:a16="http://schemas.microsoft.com/office/drawing/2014/main" id="{D40CB17E-49B9-974D-5C5A-A8C31C7224FC}"/>
              </a:ext>
            </a:extLst>
          </p:cNvPr>
          <p:cNvSpPr>
            <a:spLocks noGrp="1"/>
          </p:cNvSpPr>
          <p:nvPr>
            <p:ph idx="1"/>
          </p:nvPr>
        </p:nvSpPr>
        <p:spPr>
          <a:xfrm>
            <a:off x="1524000" y="1557210"/>
            <a:ext cx="9320784" cy="4075494"/>
          </a:xfrm>
        </p:spPr>
        <p:txBody>
          <a:bodyPr>
            <a:normAutofit fontScale="92500" lnSpcReduction="10000"/>
          </a:bodyPr>
          <a:lstStyle/>
          <a:p>
            <a:r>
              <a:rPr lang="en-US" dirty="0"/>
              <a:t>Soar syntax supports many kinds of comparisons:</a:t>
            </a:r>
          </a:p>
          <a:p>
            <a:pPr marL="285750" indent="-285750">
              <a:buFont typeface="Arial" panose="020B0604020202020204" pitchFamily="34" charset="0"/>
              <a:buChar char="•"/>
            </a:pPr>
            <a:r>
              <a:rPr lang="en-US" dirty="0"/>
              <a:t>(See page 53 in the manual for more details)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test equality, you don’t need a comparison symbol. Use the variable you want equality with.</a:t>
            </a:r>
          </a:p>
          <a:p>
            <a:pPr marL="514350" lvl="1" indent="-285750"/>
            <a:r>
              <a:rPr lang="en-US" dirty="0"/>
              <a:t>Example:</a:t>
            </a:r>
          </a:p>
        </p:txBody>
      </p:sp>
      <p:graphicFrame>
        <p:nvGraphicFramePr>
          <p:cNvPr id="4" name="Table 4">
            <a:extLst>
              <a:ext uri="{FF2B5EF4-FFF2-40B4-BE49-F238E27FC236}">
                <a16:creationId xmlns:a16="http://schemas.microsoft.com/office/drawing/2014/main" id="{63DD8EB1-3067-6ACB-68BB-DDB95384EBB9}"/>
              </a:ext>
            </a:extLst>
          </p:cNvPr>
          <p:cNvGraphicFramePr>
            <a:graphicFrameLocks noGrp="1"/>
          </p:cNvGraphicFramePr>
          <p:nvPr>
            <p:extLst>
              <p:ext uri="{D42A27DB-BD31-4B8C-83A1-F6EECF244321}">
                <p14:modId xmlns:p14="http://schemas.microsoft.com/office/powerpoint/2010/main" val="2039433618"/>
              </p:ext>
            </p:extLst>
          </p:nvPr>
        </p:nvGraphicFramePr>
        <p:xfrm>
          <a:off x="2032000" y="2284019"/>
          <a:ext cx="8128000" cy="247646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41134850"/>
                    </a:ext>
                  </a:extLst>
                </a:gridCol>
                <a:gridCol w="4064000">
                  <a:extLst>
                    <a:ext uri="{9D8B030D-6E8A-4147-A177-3AD203B41FA5}">
                      <a16:colId xmlns:a16="http://schemas.microsoft.com/office/drawing/2014/main" val="422867219"/>
                    </a:ext>
                  </a:extLst>
                </a:gridCol>
              </a:tblGrid>
              <a:tr h="331964">
                <a:tc>
                  <a:txBody>
                    <a:bodyPr/>
                    <a:lstStyle/>
                    <a:p>
                      <a:r>
                        <a:rPr lang="en-US" dirty="0"/>
                        <a:t>Comparison</a:t>
                      </a:r>
                    </a:p>
                  </a:txBody>
                  <a:tcPr/>
                </a:tc>
                <a:tc>
                  <a:txBody>
                    <a:bodyPr/>
                    <a:lstStyle/>
                    <a:p>
                      <a:r>
                        <a:rPr lang="en-US" dirty="0"/>
                        <a:t>Semantics</a:t>
                      </a:r>
                    </a:p>
                  </a:txBody>
                  <a:tcPr/>
                </a:tc>
                <a:extLst>
                  <a:ext uri="{0D108BD9-81ED-4DB2-BD59-A6C34878D82A}">
                    <a16:rowId xmlns:a16="http://schemas.microsoft.com/office/drawing/2014/main" val="1589861694"/>
                  </a:ext>
                </a:extLst>
              </a:tr>
              <a:tr h="357417">
                <a:tc>
                  <a:txBody>
                    <a:bodyPr/>
                    <a:lstStyle/>
                    <a:p>
                      <a:r>
                        <a:rPr lang="en-US" sz="1600" b="1" dirty="0">
                          <a:latin typeface="Consolas" panose="020B0609020204030204" pitchFamily="49" charset="0"/>
                          <a:ea typeface="Menlo" panose="020B0609030804020204" pitchFamily="49" charset="0"/>
                          <a:cs typeface="Menlo" panose="020B0609030804020204" pitchFamily="49" charset="0"/>
                        </a:rPr>
                        <a:t>&lt;</a:t>
                      </a:r>
                    </a:p>
                  </a:txBody>
                  <a:tcPr/>
                </a:tc>
                <a:tc>
                  <a:txBody>
                    <a:bodyPr/>
                    <a:lstStyle/>
                    <a:p>
                      <a:r>
                        <a:rPr lang="en-US" sz="1600" dirty="0"/>
                        <a:t>Less than</a:t>
                      </a:r>
                    </a:p>
                  </a:txBody>
                  <a:tcPr/>
                </a:tc>
                <a:extLst>
                  <a:ext uri="{0D108BD9-81ED-4DB2-BD59-A6C34878D82A}">
                    <a16:rowId xmlns:a16="http://schemas.microsoft.com/office/drawing/2014/main" val="176415247"/>
                  </a:ext>
                </a:extLst>
              </a:tr>
              <a:tr h="357417">
                <a:tc>
                  <a:txBody>
                    <a:bodyPr/>
                    <a:lstStyle/>
                    <a:p>
                      <a:r>
                        <a:rPr lang="en-US" sz="1600" b="1" dirty="0">
                          <a:latin typeface="Consolas" panose="020B0609020204030204" pitchFamily="49" charset="0"/>
                          <a:ea typeface="Menlo" panose="020B0609030804020204" pitchFamily="49" charset="0"/>
                          <a:cs typeface="Menlo" panose="020B0609030804020204" pitchFamily="49" charset="0"/>
                        </a:rPr>
                        <a:t>&lt;=</a:t>
                      </a:r>
                    </a:p>
                  </a:txBody>
                  <a:tcPr/>
                </a:tc>
                <a:tc>
                  <a:txBody>
                    <a:bodyPr/>
                    <a:lstStyle/>
                    <a:p>
                      <a:r>
                        <a:rPr lang="en-US" sz="1600" dirty="0"/>
                        <a:t>Less than or equal</a:t>
                      </a:r>
                    </a:p>
                  </a:txBody>
                  <a:tcPr/>
                </a:tc>
                <a:extLst>
                  <a:ext uri="{0D108BD9-81ED-4DB2-BD59-A6C34878D82A}">
                    <a16:rowId xmlns:a16="http://schemas.microsoft.com/office/drawing/2014/main" val="2302411627"/>
                  </a:ext>
                </a:extLst>
              </a:tr>
              <a:tr h="357417">
                <a:tc>
                  <a:txBody>
                    <a:bodyPr/>
                    <a:lstStyle/>
                    <a:p>
                      <a:r>
                        <a:rPr lang="en-US" sz="1600" b="1" dirty="0">
                          <a:latin typeface="Consolas" panose="020B0609020204030204" pitchFamily="49" charset="0"/>
                          <a:ea typeface="Menlo" panose="020B0609030804020204" pitchFamily="49" charset="0"/>
                          <a:cs typeface="Menlo" panose="020B0609030804020204" pitchFamily="49" charset="0"/>
                        </a:rPr>
                        <a:t>&gt;</a:t>
                      </a:r>
                    </a:p>
                  </a:txBody>
                  <a:tcPr/>
                </a:tc>
                <a:tc>
                  <a:txBody>
                    <a:bodyPr/>
                    <a:lstStyle/>
                    <a:p>
                      <a:r>
                        <a:rPr lang="en-US" sz="1600" dirty="0"/>
                        <a:t>Greater than</a:t>
                      </a:r>
                    </a:p>
                  </a:txBody>
                  <a:tcPr/>
                </a:tc>
                <a:extLst>
                  <a:ext uri="{0D108BD9-81ED-4DB2-BD59-A6C34878D82A}">
                    <a16:rowId xmlns:a16="http://schemas.microsoft.com/office/drawing/2014/main" val="1100054825"/>
                  </a:ext>
                </a:extLst>
              </a:tr>
              <a:tr h="357417">
                <a:tc>
                  <a:txBody>
                    <a:bodyPr/>
                    <a:lstStyle/>
                    <a:p>
                      <a:r>
                        <a:rPr lang="en-US" sz="1600" b="1" dirty="0">
                          <a:latin typeface="Consolas" panose="020B0609020204030204" pitchFamily="49" charset="0"/>
                          <a:ea typeface="Menlo" panose="020B0609030804020204" pitchFamily="49" charset="0"/>
                          <a:cs typeface="Menlo" panose="020B0609030804020204" pitchFamily="49" charset="0"/>
                        </a:rPr>
                        <a:t>&gt;=</a:t>
                      </a:r>
                    </a:p>
                  </a:txBody>
                  <a:tcPr/>
                </a:tc>
                <a:tc>
                  <a:txBody>
                    <a:bodyPr/>
                    <a:lstStyle/>
                    <a:p>
                      <a:r>
                        <a:rPr lang="en-US" sz="1600" dirty="0"/>
                        <a:t>Greater than or equal</a:t>
                      </a:r>
                    </a:p>
                  </a:txBody>
                  <a:tcPr/>
                </a:tc>
                <a:extLst>
                  <a:ext uri="{0D108BD9-81ED-4DB2-BD59-A6C34878D82A}">
                    <a16:rowId xmlns:a16="http://schemas.microsoft.com/office/drawing/2014/main" val="607139133"/>
                  </a:ext>
                </a:extLst>
              </a:tr>
              <a:tr h="357417">
                <a:tc>
                  <a:txBody>
                    <a:bodyPr/>
                    <a:lstStyle/>
                    <a:p>
                      <a:r>
                        <a:rPr lang="en-US" sz="1600" b="1" dirty="0">
                          <a:latin typeface="Consolas" panose="020B0609020204030204" pitchFamily="49" charset="0"/>
                          <a:ea typeface="Menlo" panose="020B0609030804020204" pitchFamily="49" charset="0"/>
                          <a:cs typeface="Menlo" panose="020B0609030804020204" pitchFamily="49" charset="0"/>
                        </a:rPr>
                        <a:t>&lt;&gt;</a:t>
                      </a:r>
                    </a:p>
                  </a:txBody>
                  <a:tcPr/>
                </a:tc>
                <a:tc>
                  <a:txBody>
                    <a:bodyPr/>
                    <a:lstStyle/>
                    <a:p>
                      <a:r>
                        <a:rPr lang="en-US" sz="1600" dirty="0"/>
                        <a:t>Not equal</a:t>
                      </a:r>
                    </a:p>
                  </a:txBody>
                  <a:tcPr/>
                </a:tc>
                <a:extLst>
                  <a:ext uri="{0D108BD9-81ED-4DB2-BD59-A6C34878D82A}">
                    <a16:rowId xmlns:a16="http://schemas.microsoft.com/office/drawing/2014/main" val="4137707782"/>
                  </a:ext>
                </a:extLst>
              </a:tr>
              <a:tr h="357417">
                <a:tc>
                  <a:txBody>
                    <a:bodyPr/>
                    <a:lstStyle/>
                    <a:p>
                      <a:r>
                        <a:rPr lang="en-US" sz="1600" b="1" dirty="0">
                          <a:latin typeface="Consolas" panose="020B0609020204030204" pitchFamily="49" charset="0"/>
                          <a:ea typeface="Menlo" panose="020B0609030804020204" pitchFamily="49" charset="0"/>
                          <a:cs typeface="Menlo" panose="020B0609030804020204" pitchFamily="49" charset="0"/>
                        </a:rPr>
                        <a:t>&lt;=&gt;</a:t>
                      </a:r>
                    </a:p>
                  </a:txBody>
                  <a:tcPr/>
                </a:tc>
                <a:tc>
                  <a:txBody>
                    <a:bodyPr/>
                    <a:lstStyle/>
                    <a:p>
                      <a:r>
                        <a:rPr lang="en-US" sz="1600" dirty="0"/>
                        <a:t>Same type (int, float, string, or ID)</a:t>
                      </a:r>
                    </a:p>
                  </a:txBody>
                  <a:tcPr/>
                </a:tc>
                <a:extLst>
                  <a:ext uri="{0D108BD9-81ED-4DB2-BD59-A6C34878D82A}">
                    <a16:rowId xmlns:a16="http://schemas.microsoft.com/office/drawing/2014/main" val="29334919"/>
                  </a:ext>
                </a:extLst>
              </a:tr>
            </a:tbl>
          </a:graphicData>
        </a:graphic>
      </p:graphicFrame>
      <p:sp>
        <p:nvSpPr>
          <p:cNvPr id="5" name="Content Placeholder 5">
            <a:extLst>
              <a:ext uri="{FF2B5EF4-FFF2-40B4-BE49-F238E27FC236}">
                <a16:creationId xmlns:a16="http://schemas.microsoft.com/office/drawing/2014/main" id="{F914F063-F709-35CB-CE25-41E30E526F19}"/>
              </a:ext>
            </a:extLst>
          </p:cNvPr>
          <p:cNvSpPr txBox="1">
            <a:spLocks/>
          </p:cNvSpPr>
          <p:nvPr/>
        </p:nvSpPr>
        <p:spPr bwMode="gray">
          <a:xfrm>
            <a:off x="4437887" y="5285550"/>
            <a:ext cx="3316225" cy="69430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lIns="91440" tIns="9144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tx1">
                    <a:lumMod val="50000"/>
                  </a:schemeClr>
                </a:solidFill>
                <a:effectLst/>
                <a:latin typeface="Consolas" panose="020B0609020204030204" pitchFamily="49" charset="0"/>
              </a:rPr>
              <a:t>(&lt;s&gt; ^fizz &lt;same-value&gt;</a:t>
            </a:r>
            <a:br>
              <a:rPr lang="en-US" b="0" dirty="0">
                <a:solidFill>
                  <a:schemeClr val="tx1">
                    <a:lumMod val="50000"/>
                  </a:schemeClr>
                </a:solidFill>
                <a:effectLst/>
                <a:latin typeface="Consolas" panose="020B0609020204030204" pitchFamily="49" charset="0"/>
              </a:rPr>
            </a:br>
            <a:r>
              <a:rPr lang="en-US" b="0" dirty="0">
                <a:solidFill>
                  <a:schemeClr val="tx1">
                    <a:lumMod val="50000"/>
                  </a:schemeClr>
                </a:solidFill>
                <a:effectLst/>
                <a:latin typeface="Consolas" panose="020B0609020204030204" pitchFamily="49" charset="0"/>
              </a:rPr>
              <a:t>     ^buzz &lt;same-value&gt;)</a:t>
            </a:r>
          </a:p>
        </p:txBody>
      </p:sp>
    </p:spTree>
    <p:extLst>
      <p:ext uri="{BB962C8B-B14F-4D97-AF65-F5344CB8AC3E}">
        <p14:creationId xmlns:p14="http://schemas.microsoft.com/office/powerpoint/2010/main" val="3443911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B9-8477-B9AE-2FA2-24EAC7D334DF}"/>
              </a:ext>
            </a:extLst>
          </p:cNvPr>
          <p:cNvSpPr>
            <a:spLocks noGrp="1"/>
          </p:cNvSpPr>
          <p:nvPr>
            <p:ph type="title"/>
          </p:nvPr>
        </p:nvSpPr>
        <p:spPr/>
        <p:txBody>
          <a:bodyPr/>
          <a:lstStyle/>
          <a:p>
            <a:r>
              <a:rPr lang="en-US" dirty="0"/>
              <a:t>Inspecting Preferences</a:t>
            </a:r>
          </a:p>
        </p:txBody>
      </p:sp>
      <p:sp>
        <p:nvSpPr>
          <p:cNvPr id="3" name="Content Placeholder 2">
            <a:extLst>
              <a:ext uri="{FF2B5EF4-FFF2-40B4-BE49-F238E27FC236}">
                <a16:creationId xmlns:a16="http://schemas.microsoft.com/office/drawing/2014/main" id="{9895B870-B226-659B-D805-66C8E12F3BE9}"/>
              </a:ext>
            </a:extLst>
          </p:cNvPr>
          <p:cNvSpPr>
            <a:spLocks noGrp="1"/>
          </p:cNvSpPr>
          <p:nvPr>
            <p:ph idx="1"/>
          </p:nvPr>
        </p:nvSpPr>
        <p:spPr>
          <a:xfrm>
            <a:off x="722376" y="1557210"/>
            <a:ext cx="6144768" cy="2374710"/>
          </a:xfrm>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preferences &lt;</a:t>
            </a:r>
            <a:r>
              <a:rPr lang="en-US" dirty="0" err="1">
                <a:latin typeface="Consolas" panose="020B0609020204030204" pitchFamily="49" charset="0"/>
                <a:ea typeface="Menlo" panose="020B0609030804020204" pitchFamily="49" charset="0"/>
                <a:cs typeface="Menlo" panose="020B0609030804020204" pitchFamily="49" charset="0"/>
              </a:rPr>
              <a:t>ts</a:t>
            </a:r>
            <a:r>
              <a:rPr lang="en-US" dirty="0">
                <a:latin typeface="Consolas" panose="020B0609020204030204" pitchFamily="49" charset="0"/>
                <a:ea typeface="Menlo" panose="020B0609030804020204" pitchFamily="49" charset="0"/>
                <a:cs typeface="Menlo" panose="020B0609030804020204" pitchFamily="49" charset="0"/>
              </a:rPr>
              <a:t>&gt; operator</a:t>
            </a:r>
            <a:r>
              <a:rPr lang="en-US" dirty="0"/>
              <a:t>” command lets you see the agent’s current preferences.</a:t>
            </a:r>
          </a:p>
          <a:p>
            <a:r>
              <a:rPr lang="en-US" dirty="0"/>
              <a:t>Use it after running for one step. You should see this. </a:t>
            </a:r>
            <a:r>
              <a:rPr lang="en-US" dirty="0">
                <a:sym typeface="Wingdings" pitchFamily="2" charset="2"/>
              </a:rPr>
              <a:t></a:t>
            </a:r>
          </a:p>
          <a:p>
            <a:pPr marL="285750" indent="-285750">
              <a:buFont typeface="Arial" panose="020B0604020202020204" pitchFamily="34" charset="0"/>
              <a:buChar char="•"/>
            </a:pPr>
            <a:r>
              <a:rPr lang="en-US" dirty="0">
                <a:sym typeface="Wingdings" pitchFamily="2" charset="2"/>
              </a:rPr>
              <a:t>Note: The ID numbers (e.g. “</a:t>
            </a:r>
            <a:r>
              <a:rPr lang="en-US" dirty="0">
                <a:latin typeface="Consolas" panose="020B0609020204030204" pitchFamily="49" charset="0"/>
                <a:sym typeface="Wingdings" pitchFamily="2" charset="2"/>
              </a:rPr>
              <a:t>O</a:t>
            </a:r>
            <a:r>
              <a:rPr lang="en-US" dirty="0">
                <a:latin typeface="Consolas" panose="020B0609020204030204" pitchFamily="49" charset="0"/>
                <a:ea typeface="Menlo" panose="020B0609030804020204" pitchFamily="49" charset="0"/>
                <a:cs typeface="Menlo" panose="020B0609030804020204" pitchFamily="49" charset="0"/>
                <a:sym typeface="Wingdings" pitchFamily="2" charset="2"/>
              </a:rPr>
              <a:t>4</a:t>
            </a:r>
            <a:r>
              <a:rPr lang="en-US" dirty="0">
                <a:sym typeface="Wingdings" pitchFamily="2" charset="2"/>
              </a:rPr>
              <a:t>”) may vary each run.</a:t>
            </a:r>
          </a:p>
          <a:p>
            <a:pPr marL="285750" indent="-285750">
              <a:buFont typeface="Arial" panose="020B0604020202020204" pitchFamily="34" charset="0"/>
              <a:buChar char="•"/>
            </a:pPr>
            <a:endParaRPr lang="en-US" dirty="0">
              <a:sym typeface="Wingdings" pitchFamily="2" charset="2"/>
            </a:endParaRPr>
          </a:p>
        </p:txBody>
      </p:sp>
      <p:pic>
        <p:nvPicPr>
          <p:cNvPr id="4" name="Picture 3">
            <a:extLst>
              <a:ext uri="{FF2B5EF4-FFF2-40B4-BE49-F238E27FC236}">
                <a16:creationId xmlns:a16="http://schemas.microsoft.com/office/drawing/2014/main" id="{697C0AD0-3648-DBB4-EF47-4450C152B706}"/>
              </a:ext>
            </a:extLst>
          </p:cNvPr>
          <p:cNvPicPr>
            <a:picLocks noChangeAspect="1"/>
          </p:cNvPicPr>
          <p:nvPr/>
        </p:nvPicPr>
        <p:blipFill>
          <a:blip r:embed="rId2"/>
          <a:srcRect/>
          <a:stretch/>
        </p:blipFill>
        <p:spPr>
          <a:xfrm>
            <a:off x="7126089" y="555639"/>
            <a:ext cx="4457117" cy="5816093"/>
          </a:xfrm>
          <a:prstGeom prst="rect">
            <a:avLst/>
          </a:prstGeom>
          <a:ln>
            <a:solidFill>
              <a:schemeClr val="tx1"/>
            </a:solid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16174547-BA19-83C1-DD3C-BFD09B298C92}"/>
              </a:ext>
            </a:extLst>
          </p:cNvPr>
          <p:cNvSpPr/>
          <p:nvPr/>
        </p:nvSpPr>
        <p:spPr bwMode="gray">
          <a:xfrm>
            <a:off x="7126089" y="523977"/>
            <a:ext cx="2338422" cy="23016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424539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B9-8477-B9AE-2FA2-24EAC7D334DF}"/>
              </a:ext>
            </a:extLst>
          </p:cNvPr>
          <p:cNvSpPr>
            <a:spLocks noGrp="1"/>
          </p:cNvSpPr>
          <p:nvPr>
            <p:ph type="title"/>
          </p:nvPr>
        </p:nvSpPr>
        <p:spPr/>
        <p:txBody>
          <a:bodyPr/>
          <a:lstStyle/>
          <a:p>
            <a:r>
              <a:rPr lang="en-US" dirty="0"/>
              <a:t>Inspecting Preferences</a:t>
            </a:r>
          </a:p>
        </p:txBody>
      </p:sp>
      <p:sp>
        <p:nvSpPr>
          <p:cNvPr id="3" name="Content Placeholder 2">
            <a:extLst>
              <a:ext uri="{FF2B5EF4-FFF2-40B4-BE49-F238E27FC236}">
                <a16:creationId xmlns:a16="http://schemas.microsoft.com/office/drawing/2014/main" id="{9895B870-B226-659B-D805-66C8E12F3BE9}"/>
              </a:ext>
            </a:extLst>
          </p:cNvPr>
          <p:cNvSpPr>
            <a:spLocks noGrp="1"/>
          </p:cNvSpPr>
          <p:nvPr>
            <p:ph idx="1"/>
          </p:nvPr>
        </p:nvSpPr>
        <p:spPr>
          <a:xfrm>
            <a:off x="722376" y="1557210"/>
            <a:ext cx="6144768" cy="2374710"/>
          </a:xfrm>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preferences &lt;</a:t>
            </a:r>
            <a:r>
              <a:rPr lang="en-US" dirty="0" err="1">
                <a:latin typeface="Consolas" panose="020B0609020204030204" pitchFamily="49" charset="0"/>
                <a:ea typeface="Menlo" panose="020B0609030804020204" pitchFamily="49" charset="0"/>
                <a:cs typeface="Menlo" panose="020B0609030804020204" pitchFamily="49" charset="0"/>
              </a:rPr>
              <a:t>ts</a:t>
            </a:r>
            <a:r>
              <a:rPr lang="en-US" dirty="0">
                <a:latin typeface="Consolas" panose="020B0609020204030204" pitchFamily="49" charset="0"/>
                <a:ea typeface="Menlo" panose="020B0609030804020204" pitchFamily="49" charset="0"/>
                <a:cs typeface="Menlo" panose="020B0609030804020204" pitchFamily="49" charset="0"/>
              </a:rPr>
              <a:t>&gt; operator</a:t>
            </a:r>
            <a:r>
              <a:rPr lang="en-US" dirty="0"/>
              <a:t>” command lets you see the agent’s current preferences.</a:t>
            </a:r>
          </a:p>
          <a:p>
            <a:r>
              <a:rPr lang="en-US" dirty="0"/>
              <a:t>Use it after running for one step. You should see this. </a:t>
            </a:r>
            <a:r>
              <a:rPr lang="en-US" dirty="0">
                <a:sym typeface="Wingdings" pitchFamily="2" charset="2"/>
              </a:rPr>
              <a:t></a:t>
            </a:r>
          </a:p>
          <a:p>
            <a:endParaRPr lang="en-US" dirty="0">
              <a:sym typeface="Wingdings" pitchFamily="2" charset="2"/>
            </a:endParaRPr>
          </a:p>
        </p:txBody>
      </p:sp>
      <p:pic>
        <p:nvPicPr>
          <p:cNvPr id="4" name="Picture 3">
            <a:extLst>
              <a:ext uri="{FF2B5EF4-FFF2-40B4-BE49-F238E27FC236}">
                <a16:creationId xmlns:a16="http://schemas.microsoft.com/office/drawing/2014/main" id="{697C0AD0-3648-DBB4-EF47-4450C152B706}"/>
              </a:ext>
            </a:extLst>
          </p:cNvPr>
          <p:cNvPicPr>
            <a:picLocks noChangeAspect="1"/>
          </p:cNvPicPr>
          <p:nvPr/>
        </p:nvPicPr>
        <p:blipFill>
          <a:blip r:embed="rId2">
            <a:alphaModFix amt="30000"/>
          </a:blip>
          <a:srcRect/>
          <a:stretch/>
        </p:blipFill>
        <p:spPr>
          <a:xfrm>
            <a:off x="7126089" y="555639"/>
            <a:ext cx="4457117" cy="5816093"/>
          </a:xfrm>
          <a:prstGeom prst="rect">
            <a:avLst/>
          </a:prstGeom>
          <a:ln>
            <a:noFill/>
          </a:ln>
        </p:spPr>
      </p:pic>
      <p:pic>
        <p:nvPicPr>
          <p:cNvPr id="5" name="Picture 4">
            <a:extLst>
              <a:ext uri="{FF2B5EF4-FFF2-40B4-BE49-F238E27FC236}">
                <a16:creationId xmlns:a16="http://schemas.microsoft.com/office/drawing/2014/main" id="{0A7B911C-0D71-F2EB-8A7F-4C05EECF17A0}"/>
              </a:ext>
            </a:extLst>
          </p:cNvPr>
          <p:cNvPicPr>
            <a:picLocks noChangeAspect="1"/>
          </p:cNvPicPr>
          <p:nvPr/>
        </p:nvPicPr>
        <p:blipFill rotWithShape="1">
          <a:blip r:embed="rId3"/>
          <a:srcRect t="129" b="2681"/>
          <a:stretch/>
        </p:blipFill>
        <p:spPr>
          <a:xfrm>
            <a:off x="5590034" y="931201"/>
            <a:ext cx="6144767" cy="5369667"/>
          </a:xfrm>
          <a:prstGeom prst="rect">
            <a:avLst/>
          </a:prstGeom>
        </p:spPr>
      </p:pic>
      <p:sp>
        <p:nvSpPr>
          <p:cNvPr id="6" name="Rectangle 5">
            <a:extLst>
              <a:ext uri="{FF2B5EF4-FFF2-40B4-BE49-F238E27FC236}">
                <a16:creationId xmlns:a16="http://schemas.microsoft.com/office/drawing/2014/main" id="{17921E8F-7424-2271-CEC9-9877AAE31676}"/>
              </a:ext>
            </a:extLst>
          </p:cNvPr>
          <p:cNvSpPr/>
          <p:nvPr/>
        </p:nvSpPr>
        <p:spPr bwMode="gray">
          <a:xfrm>
            <a:off x="9675116" y="3500687"/>
            <a:ext cx="658370" cy="28906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7" name="Straight Connector 6">
            <a:extLst>
              <a:ext uri="{FF2B5EF4-FFF2-40B4-BE49-F238E27FC236}">
                <a16:creationId xmlns:a16="http://schemas.microsoft.com/office/drawing/2014/main" id="{B82F1DBE-DF51-FA37-CB58-2FEAC7AE9F83}"/>
              </a:ext>
            </a:extLst>
          </p:cNvPr>
          <p:cNvCxnSpPr>
            <a:cxnSpLocks/>
            <a:stCxn id="9" idx="3"/>
          </p:cNvCxnSpPr>
          <p:nvPr/>
        </p:nvCxnSpPr>
        <p:spPr bwMode="gray">
          <a:xfrm flipV="1">
            <a:off x="5203610" y="3645217"/>
            <a:ext cx="4319911" cy="98114"/>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9F21048-F53A-23A2-0604-A5B105DCEBE3}"/>
              </a:ext>
            </a:extLst>
          </p:cNvPr>
          <p:cNvSpPr/>
          <p:nvPr/>
        </p:nvSpPr>
        <p:spPr bwMode="gray">
          <a:xfrm>
            <a:off x="582171" y="3340254"/>
            <a:ext cx="4621439" cy="80615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This command is also provided in a </a:t>
            </a:r>
            <a:br>
              <a:rPr lang="en-US" sz="2000" b="1" dirty="0">
                <a:solidFill>
                  <a:schemeClr val="accent6"/>
                </a:solidFill>
                <a:latin typeface="+mj-lt"/>
                <a:ea typeface="Menlo" panose="020B0609030804020204" pitchFamily="49" charset="0"/>
                <a:cs typeface="Menlo" panose="020B0609030804020204" pitchFamily="49" charset="0"/>
              </a:rPr>
            </a:br>
            <a:r>
              <a:rPr lang="en-US" sz="2000" b="1" dirty="0">
                <a:solidFill>
                  <a:schemeClr val="accent6"/>
                </a:solidFill>
                <a:latin typeface="+mj-lt"/>
                <a:ea typeface="Menlo" panose="020B0609030804020204" pitchFamily="49" charset="0"/>
                <a:cs typeface="Menlo" panose="020B0609030804020204" pitchFamily="49" charset="0"/>
              </a:rPr>
              <a:t>Debugger auto-update tab.</a:t>
            </a:r>
          </a:p>
        </p:txBody>
      </p:sp>
    </p:spTree>
    <p:extLst>
      <p:ext uri="{BB962C8B-B14F-4D97-AF65-F5344CB8AC3E}">
        <p14:creationId xmlns:p14="http://schemas.microsoft.com/office/powerpoint/2010/main" val="3356112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B9-8477-B9AE-2FA2-24EAC7D334DF}"/>
              </a:ext>
            </a:extLst>
          </p:cNvPr>
          <p:cNvSpPr>
            <a:spLocks noGrp="1"/>
          </p:cNvSpPr>
          <p:nvPr>
            <p:ph type="title"/>
          </p:nvPr>
        </p:nvSpPr>
        <p:spPr/>
        <p:txBody>
          <a:bodyPr/>
          <a:lstStyle/>
          <a:p>
            <a:r>
              <a:rPr lang="en-US" dirty="0"/>
              <a:t>Inspecting Preferences</a:t>
            </a:r>
          </a:p>
        </p:txBody>
      </p:sp>
      <p:sp>
        <p:nvSpPr>
          <p:cNvPr id="3" name="Content Placeholder 2">
            <a:extLst>
              <a:ext uri="{FF2B5EF4-FFF2-40B4-BE49-F238E27FC236}">
                <a16:creationId xmlns:a16="http://schemas.microsoft.com/office/drawing/2014/main" id="{9895B870-B226-659B-D805-66C8E12F3BE9}"/>
              </a:ext>
            </a:extLst>
          </p:cNvPr>
          <p:cNvSpPr>
            <a:spLocks noGrp="1"/>
          </p:cNvSpPr>
          <p:nvPr>
            <p:ph idx="1"/>
          </p:nvPr>
        </p:nvSpPr>
        <p:spPr>
          <a:xfrm>
            <a:off x="722376" y="1557210"/>
            <a:ext cx="6144768" cy="2941638"/>
          </a:xfrm>
        </p:spPr>
        <p:txBody>
          <a:bodyPr>
            <a:normAutofit/>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preferences &lt;</a:t>
            </a:r>
            <a:r>
              <a:rPr lang="en-US" dirty="0" err="1">
                <a:latin typeface="Consolas" panose="020B0609020204030204" pitchFamily="49" charset="0"/>
                <a:ea typeface="Menlo" panose="020B0609030804020204" pitchFamily="49" charset="0"/>
                <a:cs typeface="Menlo" panose="020B0609030804020204" pitchFamily="49" charset="0"/>
              </a:rPr>
              <a:t>ts</a:t>
            </a:r>
            <a:r>
              <a:rPr lang="en-US" dirty="0">
                <a:latin typeface="Consolas" panose="020B0609020204030204" pitchFamily="49" charset="0"/>
                <a:ea typeface="Menlo" panose="020B0609030804020204" pitchFamily="49" charset="0"/>
                <a:cs typeface="Menlo" panose="020B0609030804020204" pitchFamily="49" charset="0"/>
              </a:rPr>
              <a:t>&gt; operator</a:t>
            </a:r>
            <a:r>
              <a:rPr lang="en-US" dirty="0"/>
              <a:t>” command lets you see the agent’s current preferences.</a:t>
            </a:r>
          </a:p>
          <a:p>
            <a:r>
              <a:rPr lang="en-US" dirty="0"/>
              <a:t>Use it after running for one step. You should see this. </a:t>
            </a:r>
            <a:r>
              <a:rPr lang="en-US" dirty="0">
                <a:sym typeface="Wingdings" pitchFamily="2" charset="2"/>
              </a:rPr>
              <a:t></a:t>
            </a:r>
          </a:p>
          <a:p>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The “</a:t>
            </a:r>
            <a:r>
              <a:rPr lang="en-US" dirty="0">
                <a:latin typeface="Consolas" panose="020B0609020204030204" pitchFamily="49" charset="0"/>
                <a:sym typeface="Wingdings" pitchFamily="2" charset="2"/>
              </a:rPr>
              <a:t>O1</a:t>
            </a:r>
            <a:r>
              <a:rPr lang="en-US" dirty="0">
                <a:sym typeface="Wingdings" pitchFamily="2" charset="2"/>
              </a:rPr>
              <a:t>” … “</a:t>
            </a:r>
            <a:r>
              <a:rPr lang="en-US" dirty="0">
                <a:latin typeface="Consolas" panose="020B0609020204030204" pitchFamily="49" charset="0"/>
                <a:sym typeface="Wingdings" pitchFamily="2" charset="2"/>
              </a:rPr>
              <a:t>O6</a:t>
            </a:r>
            <a:r>
              <a:rPr lang="en-US" dirty="0">
                <a:sym typeface="Wingdings" pitchFamily="2" charset="2"/>
              </a:rPr>
              <a:t>” labels are the IDs of the proposed operators</a:t>
            </a:r>
          </a:p>
          <a:p>
            <a:pPr marL="285750" indent="-285750">
              <a:buFont typeface="Arial" panose="020B0604020202020204" pitchFamily="34" charset="0"/>
              <a:buChar char="•"/>
            </a:pPr>
            <a:r>
              <a:rPr lang="en-US" dirty="0">
                <a:sym typeface="Wingdings" pitchFamily="2" charset="2"/>
              </a:rPr>
              <a:t>You can see which operator is which by printing the ID</a:t>
            </a:r>
          </a:p>
          <a:p>
            <a:pPr marL="514350" lvl="1" indent="-285750"/>
            <a:r>
              <a:rPr lang="en-US" dirty="0">
                <a:sym typeface="Wingdings" pitchFamily="2" charset="2"/>
              </a:rPr>
              <a:t>“</a:t>
            </a:r>
            <a:r>
              <a:rPr lang="en-US" dirty="0">
                <a:latin typeface="Consolas" panose="020B0609020204030204" pitchFamily="49" charset="0"/>
                <a:ea typeface="Menlo" panose="020B0609030804020204" pitchFamily="49" charset="0"/>
                <a:cs typeface="Menlo" panose="020B0609030804020204" pitchFamily="49" charset="0"/>
                <a:sym typeface="Wingdings" pitchFamily="2" charset="2"/>
              </a:rPr>
              <a:t>print O1 --depth 2</a:t>
            </a:r>
            <a:r>
              <a:rPr lang="en-US" dirty="0">
                <a:sym typeface="Wingdings" pitchFamily="2" charset="2"/>
              </a:rPr>
              <a:t>”</a:t>
            </a:r>
          </a:p>
          <a:p>
            <a:pPr marL="514350" lvl="1" indent="-285750"/>
            <a:r>
              <a:rPr lang="en-US" dirty="0">
                <a:sym typeface="Wingdings" pitchFamily="2" charset="2"/>
              </a:rPr>
              <a:t>In this example, </a:t>
            </a:r>
            <a:r>
              <a:rPr lang="en-US" dirty="0">
                <a:latin typeface="Consolas" panose="020B0609020204030204" pitchFamily="49" charset="0"/>
                <a:sym typeface="Wingdings" pitchFamily="2" charset="2"/>
              </a:rPr>
              <a:t>O1</a:t>
            </a:r>
            <a:r>
              <a:rPr lang="en-US" dirty="0">
                <a:sym typeface="Wingdings" pitchFamily="2" charset="2"/>
              </a:rPr>
              <a:t> is the operator for supplier06:</a:t>
            </a:r>
          </a:p>
          <a:p>
            <a:endParaRPr lang="en-US" dirty="0">
              <a:sym typeface="Wingdings" pitchFamily="2" charset="2"/>
            </a:endParaRPr>
          </a:p>
        </p:txBody>
      </p:sp>
      <p:pic>
        <p:nvPicPr>
          <p:cNvPr id="4" name="Picture 3">
            <a:extLst>
              <a:ext uri="{FF2B5EF4-FFF2-40B4-BE49-F238E27FC236}">
                <a16:creationId xmlns:a16="http://schemas.microsoft.com/office/drawing/2014/main" id="{697C0AD0-3648-DBB4-EF47-4450C152B706}"/>
              </a:ext>
            </a:extLst>
          </p:cNvPr>
          <p:cNvPicPr>
            <a:picLocks noChangeAspect="1"/>
          </p:cNvPicPr>
          <p:nvPr/>
        </p:nvPicPr>
        <p:blipFill>
          <a:blip r:embed="rId2">
            <a:alphaModFix amt="30000"/>
          </a:blip>
          <a:srcRect/>
          <a:stretch/>
        </p:blipFill>
        <p:spPr>
          <a:xfrm>
            <a:off x="7126089" y="555639"/>
            <a:ext cx="4457117" cy="5816093"/>
          </a:xfrm>
          <a:prstGeom prst="rect">
            <a:avLst/>
          </a:prstGeom>
          <a:ln>
            <a:noFill/>
          </a:ln>
        </p:spPr>
      </p:pic>
      <p:pic>
        <p:nvPicPr>
          <p:cNvPr id="5" name="Picture 4">
            <a:extLst>
              <a:ext uri="{FF2B5EF4-FFF2-40B4-BE49-F238E27FC236}">
                <a16:creationId xmlns:a16="http://schemas.microsoft.com/office/drawing/2014/main" id="{59445DA1-9C90-0F91-2C8A-EB13AD51EB3B}"/>
              </a:ext>
            </a:extLst>
          </p:cNvPr>
          <p:cNvPicPr>
            <a:picLocks noChangeAspect="1"/>
          </p:cNvPicPr>
          <p:nvPr/>
        </p:nvPicPr>
        <p:blipFill>
          <a:blip r:embed="rId3"/>
          <a:srcRect/>
          <a:stretch/>
        </p:blipFill>
        <p:spPr>
          <a:xfrm>
            <a:off x="722376" y="4860178"/>
            <a:ext cx="7772400" cy="881224"/>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B3B485E-148A-3BC7-7FA1-A9E7D3311B3D}"/>
              </a:ext>
            </a:extLst>
          </p:cNvPr>
          <p:cNvSpPr/>
          <p:nvPr/>
        </p:nvSpPr>
        <p:spPr bwMode="gray">
          <a:xfrm>
            <a:off x="2861448" y="5233481"/>
            <a:ext cx="1691097" cy="280066"/>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Rectangle 6">
            <a:extLst>
              <a:ext uri="{FF2B5EF4-FFF2-40B4-BE49-F238E27FC236}">
                <a16:creationId xmlns:a16="http://schemas.microsoft.com/office/drawing/2014/main" id="{0F032E0A-542E-C49E-BB68-654DB7DD4291}"/>
              </a:ext>
            </a:extLst>
          </p:cNvPr>
          <p:cNvSpPr/>
          <p:nvPr/>
        </p:nvSpPr>
        <p:spPr bwMode="gray">
          <a:xfrm>
            <a:off x="712648" y="4840722"/>
            <a:ext cx="2075688" cy="23333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94981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637991-C61B-A6FA-BDDF-FFFF10E2DF9A}"/>
              </a:ext>
            </a:extLst>
          </p:cNvPr>
          <p:cNvPicPr>
            <a:picLocks noChangeAspect="1"/>
          </p:cNvPicPr>
          <p:nvPr/>
        </p:nvPicPr>
        <p:blipFill>
          <a:blip r:embed="rId2"/>
          <a:srcRect/>
          <a:stretch/>
        </p:blipFill>
        <p:spPr>
          <a:xfrm>
            <a:off x="3260568" y="2097516"/>
            <a:ext cx="5670863" cy="1271970"/>
          </a:xfrm>
          <a:prstGeom prst="rect">
            <a:avLst/>
          </a:prstGeom>
          <a:ln>
            <a:solidFill>
              <a:schemeClr val="tx1"/>
            </a:solid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7A97D68-F39F-8817-CB7C-C9C9094DB33F}"/>
              </a:ext>
            </a:extLst>
          </p:cNvPr>
          <p:cNvSpPr>
            <a:spLocks noGrp="1"/>
          </p:cNvSpPr>
          <p:nvPr>
            <p:ph type="title"/>
          </p:nvPr>
        </p:nvSpPr>
        <p:spPr/>
        <p:txBody>
          <a:bodyPr/>
          <a:lstStyle/>
          <a:p>
            <a:r>
              <a:rPr lang="en-US" dirty="0"/>
              <a:t>Another Impasse…</a:t>
            </a:r>
          </a:p>
        </p:txBody>
      </p:sp>
      <p:sp>
        <p:nvSpPr>
          <p:cNvPr id="3" name="Content Placeholder 2">
            <a:extLst>
              <a:ext uri="{FF2B5EF4-FFF2-40B4-BE49-F238E27FC236}">
                <a16:creationId xmlns:a16="http://schemas.microsoft.com/office/drawing/2014/main" id="{EF8CF844-DF9F-F34D-3394-B017CF356A09}"/>
              </a:ext>
            </a:extLst>
          </p:cNvPr>
          <p:cNvSpPr>
            <a:spLocks noGrp="1"/>
          </p:cNvSpPr>
          <p:nvPr>
            <p:ph idx="1"/>
          </p:nvPr>
        </p:nvSpPr>
        <p:spPr/>
        <p:txBody>
          <a:bodyPr>
            <a:normAutofit/>
          </a:bodyPr>
          <a:lstStyle/>
          <a:p>
            <a:r>
              <a:rPr lang="en-US" sz="2000" dirty="0"/>
              <a:t>There was another impasse after we ran the agent:</a:t>
            </a:r>
          </a:p>
          <a:p>
            <a:endParaRPr lang="en-US" sz="2000" dirty="0"/>
          </a:p>
          <a:p>
            <a:endParaRPr lang="en-US" sz="2000" dirty="0"/>
          </a:p>
          <a:p>
            <a:endParaRPr lang="en-US" sz="2000" dirty="0"/>
          </a:p>
          <a:p>
            <a:endParaRPr lang="en-US" sz="2000" dirty="0"/>
          </a:p>
          <a:p>
            <a:endParaRPr lang="en-US" sz="2000" dirty="0"/>
          </a:p>
          <a:p>
            <a:r>
              <a:rPr lang="en-US" sz="2000" dirty="0"/>
              <a:t>What happened?</a:t>
            </a:r>
          </a:p>
          <a:p>
            <a:pPr marL="285750" indent="-285750">
              <a:buFont typeface="Arial" panose="020B0604020202020204" pitchFamily="34" charset="0"/>
              <a:buChar char="•"/>
            </a:pPr>
            <a:r>
              <a:rPr lang="en-US" sz="2000" dirty="0"/>
              <a:t>The agent is still missing some knowledge</a:t>
            </a:r>
          </a:p>
          <a:p>
            <a:pPr marL="514350" lvl="1" indent="-285750"/>
            <a:r>
              <a:rPr lang="en-US" sz="2000" dirty="0"/>
              <a:t>It has no apply rule for this operator!</a:t>
            </a:r>
          </a:p>
          <a:p>
            <a:pPr marL="285750" indent="-285750">
              <a:buFont typeface="Arial" panose="020B0604020202020204" pitchFamily="34" charset="0"/>
              <a:buChar char="•"/>
            </a:pPr>
            <a:r>
              <a:rPr lang="en-US" sz="2000" dirty="0"/>
              <a:t>We need to tell our agent how to apply the </a:t>
            </a:r>
            <a:r>
              <a:rPr lang="en-US" sz="2000" dirty="0">
                <a:latin typeface="Consolas" panose="020B0609020204030204" pitchFamily="49" charset="0"/>
              </a:rPr>
              <a:t>(</a:t>
            </a:r>
            <a:r>
              <a:rPr lang="en-US" sz="2000" dirty="0">
                <a:latin typeface="Consolas" panose="020B0609020204030204" pitchFamily="49" charset="0"/>
                <a:ea typeface="Menlo" panose="020B0609030804020204" pitchFamily="49" charset="0"/>
                <a:cs typeface="Menlo" panose="020B0609030804020204" pitchFamily="49" charset="0"/>
              </a:rPr>
              <a:t>select-supplier</a:t>
            </a:r>
            <a:r>
              <a:rPr lang="en-US" sz="2000" dirty="0">
                <a:latin typeface="Consolas" panose="020B0609020204030204" pitchFamily="49" charset="0"/>
              </a:rPr>
              <a:t>)</a:t>
            </a:r>
            <a:r>
              <a:rPr lang="en-US" sz="2000" dirty="0"/>
              <a:t> operator!</a:t>
            </a:r>
          </a:p>
        </p:txBody>
      </p:sp>
      <p:sp>
        <p:nvSpPr>
          <p:cNvPr id="5" name="Rectangle 4">
            <a:extLst>
              <a:ext uri="{FF2B5EF4-FFF2-40B4-BE49-F238E27FC236}">
                <a16:creationId xmlns:a16="http://schemas.microsoft.com/office/drawing/2014/main" id="{44D533B9-53E3-6FC0-0729-C0D3239BC662}"/>
              </a:ext>
            </a:extLst>
          </p:cNvPr>
          <p:cNvSpPr/>
          <p:nvPr/>
        </p:nvSpPr>
        <p:spPr bwMode="gray">
          <a:xfrm>
            <a:off x="4416357" y="2939787"/>
            <a:ext cx="4435813"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715774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5D8E2-1C12-2BEF-C63F-668D081118EB}"/>
              </a:ext>
            </a:extLst>
          </p:cNvPr>
          <p:cNvSpPr>
            <a:spLocks noGrp="1"/>
          </p:cNvSpPr>
          <p:nvPr>
            <p:ph type="title"/>
          </p:nvPr>
        </p:nvSpPr>
        <p:spPr/>
        <p:txBody>
          <a:bodyPr/>
          <a:lstStyle/>
          <a:p>
            <a:r>
              <a:rPr lang="en-US" dirty="0"/>
              <a:t>Coding Apply Rules</a:t>
            </a:r>
          </a:p>
        </p:txBody>
      </p:sp>
      <p:sp>
        <p:nvSpPr>
          <p:cNvPr id="2" name="Content Placeholder 1">
            <a:extLst>
              <a:ext uri="{FF2B5EF4-FFF2-40B4-BE49-F238E27FC236}">
                <a16:creationId xmlns:a16="http://schemas.microsoft.com/office/drawing/2014/main" id="{413C3D9C-57BF-EF34-B66D-F1A94F5B54C1}"/>
              </a:ext>
            </a:extLst>
          </p:cNvPr>
          <p:cNvSpPr>
            <a:spLocks noGrp="1"/>
          </p:cNvSpPr>
          <p:nvPr>
            <p:ph idx="1"/>
          </p:nvPr>
        </p:nvSpPr>
        <p:spPr>
          <a:xfrm>
            <a:off x="1524000" y="1250732"/>
            <a:ext cx="9806152" cy="2522482"/>
          </a:xfrm>
        </p:spPr>
        <p:txBody>
          <a:bodyPr>
            <a:normAutofit/>
          </a:bodyPr>
          <a:lstStyle/>
          <a:p>
            <a:r>
              <a:rPr lang="en-US" dirty="0"/>
              <a:t>An apply rule is any rule that tests a selected </a:t>
            </a:r>
            <a:r>
              <a:rPr lang="en-US" b="1" dirty="0">
                <a:latin typeface="Consolas" panose="020B0609020204030204" pitchFamily="49" charset="0"/>
                <a:ea typeface="Menlo" panose="020B0609030804020204" pitchFamily="49" charset="0"/>
                <a:cs typeface="Menlo" panose="020B0609030804020204" pitchFamily="49" charset="0"/>
              </a:rPr>
              <a:t>operator</a:t>
            </a:r>
            <a:r>
              <a:rPr lang="en-US" dirty="0"/>
              <a:t> in its LHS</a:t>
            </a:r>
          </a:p>
          <a:p>
            <a:pPr marL="285750" indent="-285750">
              <a:buFont typeface="Arial" panose="020B0604020202020204" pitchFamily="34" charset="0"/>
              <a:buChar char="•"/>
            </a:pPr>
            <a:r>
              <a:rPr lang="en-US" dirty="0"/>
              <a:t>The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ID is tested </a:t>
            </a:r>
            <a:r>
              <a:rPr lang="en-US" i="1" dirty="0"/>
              <a:t>without the </a:t>
            </a:r>
            <a:r>
              <a:rPr lang="en-US" i="1" dirty="0">
                <a:latin typeface="Consolas" panose="020B0609020204030204" pitchFamily="49" charset="0"/>
              </a:rPr>
              <a:t>+</a:t>
            </a:r>
            <a:r>
              <a:rPr lang="en-US" dirty="0"/>
              <a:t>.</a:t>
            </a:r>
          </a:p>
          <a:p>
            <a:pPr marL="285750" indent="-285750">
              <a:buFont typeface="Arial" panose="020B0604020202020204" pitchFamily="34" charset="0"/>
              <a:buChar char="•"/>
            </a:pPr>
            <a:r>
              <a:rPr lang="en-US" dirty="0"/>
              <a:t>You usually want to also test the operator’s name so that your rule only applies that operator.</a:t>
            </a:r>
          </a:p>
          <a:p>
            <a:pPr marL="285750" indent="-285750">
              <a:buFont typeface="Arial" panose="020B0604020202020204" pitchFamily="34" charset="0"/>
              <a:buChar char="•"/>
            </a:pPr>
            <a:r>
              <a:rPr lang="en-US" dirty="0"/>
              <a:t>The RHS can include any desired actions.</a:t>
            </a:r>
          </a:p>
        </p:txBody>
      </p:sp>
      <p:sp>
        <p:nvSpPr>
          <p:cNvPr id="4" name="Content Placeholder 5">
            <a:extLst>
              <a:ext uri="{FF2B5EF4-FFF2-40B4-BE49-F238E27FC236}">
                <a16:creationId xmlns:a16="http://schemas.microsoft.com/office/drawing/2014/main" id="{9B7B63CC-1A17-9496-C8BA-21EF586684EA}"/>
              </a:ext>
            </a:extLst>
          </p:cNvPr>
          <p:cNvSpPr txBox="1">
            <a:spLocks/>
          </p:cNvSpPr>
          <p:nvPr/>
        </p:nvSpPr>
        <p:spPr bwMode="gray">
          <a:xfrm>
            <a:off x="2661500" y="3429000"/>
            <a:ext cx="6869000" cy="2058295"/>
          </a:xfrm>
          <a:prstGeom prst="rect">
            <a:avLst/>
          </a:prstGeom>
        </p:spPr>
        <p:txBody>
          <a:bodyPr vert="horz" lIns="0" tIns="0" rIns="0" bIns="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{apply*my-first-operator</a:t>
            </a:r>
          </a:p>
          <a:p>
            <a:pPr>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^operator &lt;o&gt;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(&lt;o&gt; ^name |my-first-operator|)</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(&lt;s&gt; ^my-attribute |my-value|)</a:t>
            </a:r>
          </a:p>
        </p:txBody>
      </p:sp>
      <p:sp>
        <p:nvSpPr>
          <p:cNvPr id="5" name="TextBox 4">
            <a:extLst>
              <a:ext uri="{FF2B5EF4-FFF2-40B4-BE49-F238E27FC236}">
                <a16:creationId xmlns:a16="http://schemas.microsoft.com/office/drawing/2014/main" id="{909D3C8A-7E15-1B80-2D3A-C29CC9B73CA0}"/>
              </a:ext>
            </a:extLst>
          </p:cNvPr>
          <p:cNvSpPr txBox="1"/>
          <p:nvPr/>
        </p:nvSpPr>
        <p:spPr bwMode="gray">
          <a:xfrm>
            <a:off x="1250731" y="1534510"/>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6" name="TextBox 5">
            <a:extLst>
              <a:ext uri="{FF2B5EF4-FFF2-40B4-BE49-F238E27FC236}">
                <a16:creationId xmlns:a16="http://schemas.microsoft.com/office/drawing/2014/main" id="{FA88A237-E6EC-1C51-08DC-51080AAD54A3}"/>
              </a:ext>
            </a:extLst>
          </p:cNvPr>
          <p:cNvSpPr txBox="1"/>
          <p:nvPr/>
        </p:nvSpPr>
        <p:spPr bwMode="gray">
          <a:xfrm>
            <a:off x="1250731" y="1891862"/>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7" name="TextBox 6">
            <a:extLst>
              <a:ext uri="{FF2B5EF4-FFF2-40B4-BE49-F238E27FC236}">
                <a16:creationId xmlns:a16="http://schemas.microsoft.com/office/drawing/2014/main" id="{FBDB0AA4-4FD5-9F89-AB1E-37C9575D74AA}"/>
              </a:ext>
            </a:extLst>
          </p:cNvPr>
          <p:cNvSpPr txBox="1"/>
          <p:nvPr/>
        </p:nvSpPr>
        <p:spPr bwMode="gray">
          <a:xfrm>
            <a:off x="1250731" y="2250722"/>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3</a:t>
            </a:r>
          </a:p>
        </p:txBody>
      </p:sp>
      <p:sp>
        <p:nvSpPr>
          <p:cNvPr id="9" name="TextBox 8">
            <a:extLst>
              <a:ext uri="{FF2B5EF4-FFF2-40B4-BE49-F238E27FC236}">
                <a16:creationId xmlns:a16="http://schemas.microsoft.com/office/drawing/2014/main" id="{83763741-62F6-217D-3051-94550EB3AAE7}"/>
              </a:ext>
            </a:extLst>
          </p:cNvPr>
          <p:cNvSpPr txBox="1"/>
          <p:nvPr/>
        </p:nvSpPr>
        <p:spPr bwMode="gray">
          <a:xfrm>
            <a:off x="8422972" y="3794105"/>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10" name="TextBox 9">
            <a:extLst>
              <a:ext uri="{FF2B5EF4-FFF2-40B4-BE49-F238E27FC236}">
                <a16:creationId xmlns:a16="http://schemas.microsoft.com/office/drawing/2014/main" id="{D18F571E-9DEB-8527-EED0-1826C9A3E222}"/>
              </a:ext>
            </a:extLst>
          </p:cNvPr>
          <p:cNvSpPr txBox="1"/>
          <p:nvPr/>
        </p:nvSpPr>
        <p:spPr bwMode="gray">
          <a:xfrm>
            <a:off x="9623474" y="4218617"/>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12" name="TextBox 11">
            <a:extLst>
              <a:ext uri="{FF2B5EF4-FFF2-40B4-BE49-F238E27FC236}">
                <a16:creationId xmlns:a16="http://schemas.microsoft.com/office/drawing/2014/main" id="{8DC47CCB-DACF-CBCD-3935-166B7C471BE1}"/>
              </a:ext>
            </a:extLst>
          </p:cNvPr>
          <p:cNvSpPr txBox="1"/>
          <p:nvPr/>
        </p:nvSpPr>
        <p:spPr bwMode="gray">
          <a:xfrm>
            <a:off x="9437526" y="5057240"/>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3</a:t>
            </a:r>
          </a:p>
        </p:txBody>
      </p:sp>
    </p:spTree>
    <p:extLst>
      <p:ext uri="{BB962C8B-B14F-4D97-AF65-F5344CB8AC3E}">
        <p14:creationId xmlns:p14="http://schemas.microsoft.com/office/powerpoint/2010/main" val="4283974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4692015"/>
          </a:xfrm>
        </p:spPr>
        <p:txBody>
          <a:bodyPr>
            <a:normAutofit fontScale="92500" lnSpcReduction="10000"/>
          </a:bodyPr>
          <a:lstStyle/>
          <a:p>
            <a:pPr marL="457200" indent="-457200">
              <a:buFont typeface="+mj-lt"/>
              <a:buAutoNum type="arabicPeriod"/>
            </a:pPr>
            <a:r>
              <a:rPr lang="en-US" sz="2000" dirty="0"/>
              <a:t>Open your </a:t>
            </a:r>
            <a:r>
              <a:rPr lang="en-US" sz="2000" dirty="0" err="1">
                <a:latin typeface="Consolas" panose="020B0609020204030204" pitchFamily="49" charset="0"/>
                <a:ea typeface="Menlo" panose="020B0609030804020204" pitchFamily="49" charset="0"/>
                <a:cs typeface="Menlo" panose="020B0609030804020204" pitchFamily="49" charset="0"/>
              </a:rPr>
              <a:t>agent_starter.soar</a:t>
            </a:r>
            <a:r>
              <a:rPr lang="en-US" sz="2000" dirty="0"/>
              <a:t> file and uncomment the third rule there.</a:t>
            </a:r>
          </a:p>
          <a:p>
            <a:pPr marL="685800" lvl="1" indent="-457200"/>
            <a:r>
              <a:rPr lang="en-US" sz="2000" dirty="0">
                <a:latin typeface="Consolas" panose="020B0609020204030204" pitchFamily="49" charset="0"/>
                <a:ea typeface="Menlo" panose="020B0609030804020204" pitchFamily="49" charset="0"/>
                <a:cs typeface="Menlo" panose="020B0609030804020204" pitchFamily="49" charset="0"/>
              </a:rPr>
              <a:t>apply*</a:t>
            </a:r>
            <a:r>
              <a:rPr lang="en-US" sz="2000" dirty="0" err="1">
                <a:latin typeface="Consolas" panose="020B0609020204030204" pitchFamily="49" charset="0"/>
                <a:ea typeface="Menlo" panose="020B0609030804020204" pitchFamily="49" charset="0"/>
                <a:cs typeface="Menlo" panose="020B0609030804020204" pitchFamily="49" charset="0"/>
              </a:rPr>
              <a:t>suppliersort</a:t>
            </a:r>
            <a:r>
              <a:rPr lang="en-US" sz="2000" dirty="0">
                <a:latin typeface="Consolas" panose="020B0609020204030204" pitchFamily="49" charset="0"/>
                <a:ea typeface="Menlo" panose="020B0609030804020204" pitchFamily="49" charset="0"/>
                <a:cs typeface="Menlo" panose="020B0609030804020204" pitchFamily="49" charset="0"/>
              </a:rPr>
              <a:t>-main*select-supplier</a:t>
            </a:r>
          </a:p>
          <a:p>
            <a:pPr marL="457200" indent="-457200">
              <a:buFont typeface="+mj-lt"/>
              <a:buAutoNum type="arabicPeriod"/>
            </a:pPr>
            <a:r>
              <a:rPr lang="en-US" sz="2000" dirty="0"/>
              <a:t>On your own: Fill in the blanks to test for a proposed </a:t>
            </a:r>
            <a:r>
              <a:rPr lang="en-US" sz="2000" dirty="0">
                <a:latin typeface="Consolas" panose="020B0609020204030204" pitchFamily="49" charset="0"/>
              </a:rPr>
              <a:t>(</a:t>
            </a:r>
            <a:r>
              <a:rPr lang="en-US" sz="2000" dirty="0">
                <a:latin typeface="Consolas" panose="020B0609020204030204" pitchFamily="49" charset="0"/>
                <a:ea typeface="Menlo" panose="020B0609030804020204" pitchFamily="49" charset="0"/>
                <a:cs typeface="Menlo" panose="020B0609030804020204" pitchFamily="49" charset="0"/>
              </a:rPr>
              <a:t>select-supplier</a:t>
            </a:r>
            <a:r>
              <a:rPr lang="en-US" sz="2000" dirty="0">
                <a:latin typeface="Consolas" panose="020B0609020204030204" pitchFamily="49" charset="0"/>
              </a:rPr>
              <a:t>)</a:t>
            </a:r>
            <a:r>
              <a:rPr lang="en-US" sz="2000" dirty="0"/>
              <a:t> operator.</a:t>
            </a:r>
          </a:p>
          <a:p>
            <a:pPr marL="685800" lvl="1" indent="-457200"/>
            <a:r>
              <a:rPr lang="en-US" sz="2000" dirty="0"/>
              <a:t>Collect the operator’s supplier name to print it out from the RHS</a:t>
            </a:r>
          </a:p>
          <a:p>
            <a:pPr marL="457200" indent="-457200">
              <a:buFont typeface="+mj-lt"/>
              <a:buAutoNum type="arabicPeriod"/>
            </a:pPr>
            <a:r>
              <a:rPr lang="en-US" sz="2000" dirty="0"/>
              <a:t>Run your agent for 2 steps and see what happens!</a:t>
            </a:r>
          </a:p>
          <a:p>
            <a:pPr marL="685800" lvl="1" indent="-457200"/>
            <a:r>
              <a:rPr lang="en-US" sz="2000" dirty="0"/>
              <a:t>You should see output like the following:</a:t>
            </a:r>
          </a:p>
          <a:p>
            <a:pPr marL="685800" lvl="1" indent="-457200">
              <a:buFont typeface="+mj-lt"/>
              <a:buAutoNum type="arabicPeriod"/>
            </a:pPr>
            <a:endParaRPr lang="en-US" sz="2000" dirty="0"/>
          </a:p>
          <a:p>
            <a:pPr marL="685800" lvl="1" indent="-457200">
              <a:buFont typeface="+mj-lt"/>
              <a:buAutoNum type="arabicPeriod"/>
            </a:pPr>
            <a:endParaRPr lang="en-US" sz="2000" dirty="0"/>
          </a:p>
          <a:p>
            <a:pPr marL="685800" lvl="1" indent="-457200">
              <a:buFont typeface="+mj-lt"/>
              <a:buAutoNum type="arabicPeriod"/>
            </a:pPr>
            <a:endParaRPr lang="en-US" sz="2000" dirty="0"/>
          </a:p>
          <a:p>
            <a:pPr marL="685800" lvl="1" indent="-457200">
              <a:buFont typeface="+mj-lt"/>
              <a:buAutoNum type="arabicPeriod"/>
            </a:pPr>
            <a:endParaRPr lang="en-US" sz="2000" dirty="0"/>
          </a:p>
          <a:p>
            <a:pPr marL="685800" lvl="1" indent="-457200">
              <a:buFont typeface="+mj-lt"/>
              <a:buAutoNum type="arabicPeriod"/>
            </a:pPr>
            <a:endParaRPr lang="en-US" sz="2000" dirty="0"/>
          </a:p>
          <a:p>
            <a:pPr marL="457200" indent="-457200">
              <a:buFont typeface="+mj-lt"/>
              <a:buAutoNum type="arabicPeriod"/>
            </a:pPr>
            <a:r>
              <a:rPr lang="en-US" sz="2000" dirty="0"/>
              <a:t>Proceed to the next slide when you’re done.</a:t>
            </a:r>
          </a:p>
          <a:p>
            <a:pPr marL="685800" lvl="1" indent="-457200"/>
            <a:r>
              <a:rPr lang="en-US" sz="2000" dirty="0"/>
              <a:t>The impasse you see is not the one you saw before. (Your rule solved that one!)</a:t>
            </a:r>
          </a:p>
          <a:p>
            <a:pPr marL="685800" lvl="1" indent="-457200"/>
            <a:r>
              <a:rPr lang="en-US" sz="2000" dirty="0"/>
              <a:t>This impasse is for a new reason that we’ll address in the next section.</a:t>
            </a:r>
          </a:p>
        </p:txBody>
      </p:sp>
      <p:pic>
        <p:nvPicPr>
          <p:cNvPr id="5" name="Picture 4">
            <a:extLst>
              <a:ext uri="{FF2B5EF4-FFF2-40B4-BE49-F238E27FC236}">
                <a16:creationId xmlns:a16="http://schemas.microsoft.com/office/drawing/2014/main" id="{E6941DC8-4119-FBC0-0B59-324EC80ED6F6}"/>
              </a:ext>
            </a:extLst>
          </p:cNvPr>
          <p:cNvPicPr>
            <a:picLocks noChangeAspect="1"/>
          </p:cNvPicPr>
          <p:nvPr/>
        </p:nvPicPr>
        <p:blipFill>
          <a:blip r:embed="rId2"/>
          <a:srcRect/>
          <a:stretch/>
        </p:blipFill>
        <p:spPr>
          <a:xfrm>
            <a:off x="2741582" y="3429000"/>
            <a:ext cx="6708835" cy="1344168"/>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556F2FCA-5335-7D6A-1805-2FA4B422B967}"/>
              </a:ext>
            </a:extLst>
          </p:cNvPr>
          <p:cNvSpPr/>
          <p:nvPr/>
        </p:nvSpPr>
        <p:spPr bwMode="gray">
          <a:xfrm>
            <a:off x="2741582" y="4171950"/>
            <a:ext cx="6708835" cy="28117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682427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782B-B827-5F34-E9D7-B3392CFF0DF5}"/>
              </a:ext>
            </a:extLst>
          </p:cNvPr>
          <p:cNvSpPr>
            <a:spLocks noGrp="1"/>
          </p:cNvSpPr>
          <p:nvPr>
            <p:ph type="title"/>
          </p:nvPr>
        </p:nvSpPr>
        <p:spPr/>
        <p:txBody>
          <a:bodyPr/>
          <a:lstStyle/>
          <a:p>
            <a:r>
              <a:rPr lang="en-US" dirty="0"/>
              <a:t>Inspecting Operators</a:t>
            </a:r>
          </a:p>
        </p:txBody>
      </p:sp>
      <p:sp>
        <p:nvSpPr>
          <p:cNvPr id="3" name="Content Placeholder 2">
            <a:extLst>
              <a:ext uri="{FF2B5EF4-FFF2-40B4-BE49-F238E27FC236}">
                <a16:creationId xmlns:a16="http://schemas.microsoft.com/office/drawing/2014/main" id="{8A1C909E-06E6-60EA-D66F-45656662D1FE}"/>
              </a:ext>
            </a:extLst>
          </p:cNvPr>
          <p:cNvSpPr>
            <a:spLocks noGrp="1"/>
          </p:cNvSpPr>
          <p:nvPr>
            <p:ph idx="1"/>
          </p:nvPr>
        </p:nvSpPr>
        <p:spPr>
          <a:xfrm>
            <a:off x="1524000" y="1371977"/>
            <a:ext cx="9144000" cy="4580767"/>
          </a:xfrm>
        </p:spPr>
        <p:txBody>
          <a:bodyPr>
            <a:normAutofit fontScale="92500"/>
          </a:bodyPr>
          <a:lstStyle/>
          <a:p>
            <a:r>
              <a:rPr lang="en-US" dirty="0"/>
              <a:t>The Soar CLI treats “</a:t>
            </a:r>
            <a:r>
              <a:rPr lang="en-US" dirty="0">
                <a:latin typeface="Consolas" panose="020B0609020204030204" pitchFamily="49" charset="0"/>
                <a:ea typeface="Menlo" panose="020B0609030804020204" pitchFamily="49" charset="0"/>
                <a:cs typeface="Menlo" panose="020B0609030804020204" pitchFamily="49" charset="0"/>
              </a:rPr>
              <a:t>&lt;o&gt;</a:t>
            </a:r>
            <a:r>
              <a:rPr lang="en-US" dirty="0"/>
              <a:t>” as a keyword to refer to the current selected operator, if there is one.</a:t>
            </a:r>
          </a:p>
          <a:p>
            <a:pPr marL="285750" indent="-285750">
              <a:buFont typeface="Arial" panose="020B0604020202020204" pitchFamily="34" charset="0"/>
              <a:buChar char="•"/>
            </a:pPr>
            <a:r>
              <a:rPr lang="en-US" dirty="0"/>
              <a:t>Run your agent from the beginning for only 1 step</a:t>
            </a:r>
          </a:p>
          <a:p>
            <a:pPr marL="285750" indent="-285750">
              <a:buFont typeface="Arial" panose="020B0604020202020204" pitchFamily="34" charset="0"/>
              <a:buChar char="•"/>
            </a:pPr>
            <a:r>
              <a:rPr lang="en-US" dirty="0"/>
              <a:t>Then enter “</a:t>
            </a:r>
            <a:r>
              <a:rPr lang="en-US" dirty="0">
                <a:latin typeface="Consolas" panose="020B0609020204030204" pitchFamily="49" charset="0"/>
                <a:ea typeface="Menlo" panose="020B0609030804020204" pitchFamily="49" charset="0"/>
                <a:cs typeface="Menlo" panose="020B0609030804020204" pitchFamily="49" charset="0"/>
              </a:rPr>
              <a:t>print &lt;o&gt; --depth 2</a:t>
            </a:r>
            <a:r>
              <a:rPr lang="en-US" dirty="0"/>
              <a:t>”</a:t>
            </a:r>
          </a:p>
          <a:p>
            <a:pPr marL="285750" indent="-285750">
              <a:buFont typeface="Arial" panose="020B0604020202020204" pitchFamily="34" charset="0"/>
              <a:buChar char="•"/>
            </a:pPr>
            <a:r>
              <a:rPr lang="en-US" dirty="0">
                <a:sym typeface="Wingdings" pitchFamily="2" charset="2"/>
              </a:rPr>
              <a:t>You should see the following: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Note: </a:t>
            </a:r>
            <a:r>
              <a:rPr lang="en-US" i="1" dirty="0"/>
              <a:t>This print example will only work if you have not yet triggered an impasse, for reasons that will become clear in Lesson 06.</a:t>
            </a:r>
          </a:p>
        </p:txBody>
      </p:sp>
      <p:pic>
        <p:nvPicPr>
          <p:cNvPr id="4" name="Picture 3">
            <a:extLst>
              <a:ext uri="{FF2B5EF4-FFF2-40B4-BE49-F238E27FC236}">
                <a16:creationId xmlns:a16="http://schemas.microsoft.com/office/drawing/2014/main" id="{DC269BC9-912B-D14A-B2F4-35FDE7617558}"/>
              </a:ext>
            </a:extLst>
          </p:cNvPr>
          <p:cNvPicPr>
            <a:picLocks noChangeAspect="1"/>
          </p:cNvPicPr>
          <p:nvPr/>
        </p:nvPicPr>
        <p:blipFill rotWithShape="1">
          <a:blip r:embed="rId2"/>
          <a:srcRect l="-31" t="8284" r="-229"/>
          <a:stretch/>
        </p:blipFill>
        <p:spPr>
          <a:xfrm>
            <a:off x="1295400" y="2878073"/>
            <a:ext cx="9601200" cy="2054355"/>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28B3AB2-5CD3-BE18-4F92-0ACD071B6CBA}"/>
              </a:ext>
            </a:extLst>
          </p:cNvPr>
          <p:cNvSpPr/>
          <p:nvPr/>
        </p:nvSpPr>
        <p:spPr bwMode="gray">
          <a:xfrm>
            <a:off x="1390650" y="3861354"/>
            <a:ext cx="2390775" cy="293206"/>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14029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p:txBody>
          <a:bodyPr/>
          <a:lstStyle/>
          <a:p>
            <a:r>
              <a:rPr lang="en-US" dirty="0"/>
              <a:t>Stateful Actions &amp; Negative Conditions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Finishing Our Project</a:t>
            </a:r>
          </a:p>
        </p:txBody>
      </p:sp>
    </p:spTree>
    <p:extLst>
      <p:ext uri="{BB962C8B-B14F-4D97-AF65-F5344CB8AC3E}">
        <p14:creationId xmlns:p14="http://schemas.microsoft.com/office/powerpoint/2010/main" val="1300412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A5DE7-5981-F0FA-A6B7-D0F286E7E56D}"/>
              </a:ext>
            </a:extLst>
          </p:cNvPr>
          <p:cNvSpPr>
            <a:spLocks noGrp="1"/>
          </p:cNvSpPr>
          <p:nvPr>
            <p:ph type="title"/>
          </p:nvPr>
        </p:nvSpPr>
        <p:spPr/>
        <p:txBody>
          <a:bodyPr/>
          <a:lstStyle/>
          <a:p>
            <a:r>
              <a:rPr lang="en-US" dirty="0"/>
              <a:t>Progressing Through Operators</a:t>
            </a:r>
          </a:p>
        </p:txBody>
      </p:sp>
      <p:sp>
        <p:nvSpPr>
          <p:cNvPr id="2" name="Content Placeholder 1">
            <a:extLst>
              <a:ext uri="{FF2B5EF4-FFF2-40B4-BE49-F238E27FC236}">
                <a16:creationId xmlns:a16="http://schemas.microsoft.com/office/drawing/2014/main" id="{8700D79D-06ED-5826-4444-3D988C9C0905}"/>
              </a:ext>
            </a:extLst>
          </p:cNvPr>
          <p:cNvSpPr>
            <a:spLocks noGrp="1"/>
          </p:cNvSpPr>
          <p:nvPr>
            <p:ph idx="1"/>
          </p:nvPr>
        </p:nvSpPr>
        <p:spPr/>
        <p:txBody>
          <a:bodyPr>
            <a:normAutofit fontScale="92500" lnSpcReduction="20000"/>
          </a:bodyPr>
          <a:lstStyle/>
          <a:p>
            <a:r>
              <a:rPr lang="en-US" dirty="0"/>
              <a:t>Your operator code is almost complete:</a:t>
            </a:r>
          </a:p>
          <a:p>
            <a:pPr marL="285750" indent="-285750">
              <a:buFont typeface="Arial" panose="020B0604020202020204" pitchFamily="34" charset="0"/>
              <a:buChar char="•"/>
            </a:pPr>
            <a:r>
              <a:rPr lang="en-US" dirty="0"/>
              <a:t>An operator is proposed for each supplier that could be selected.</a:t>
            </a:r>
          </a:p>
          <a:p>
            <a:pPr marL="285750" indent="-285750">
              <a:buFont typeface="Arial" panose="020B0604020202020204" pitchFamily="34" charset="0"/>
              <a:buChar char="•"/>
            </a:pPr>
            <a:r>
              <a:rPr lang="en-US" dirty="0"/>
              <a:t>Operators for suppliers with lower names are preferred over those with higher names.</a:t>
            </a:r>
          </a:p>
          <a:p>
            <a:pPr marL="285750" indent="-285750">
              <a:buFont typeface="Arial" panose="020B0604020202020204" pitchFamily="34" charset="0"/>
              <a:buChar char="•"/>
            </a:pPr>
            <a:r>
              <a:rPr lang="en-US" dirty="0"/>
              <a:t>When an operator (and its supplier) are selected, the supplier name is printed.</a:t>
            </a:r>
          </a:p>
          <a:p>
            <a:pPr marL="285750" indent="-285750"/>
            <a:endParaRPr lang="en-US" dirty="0"/>
          </a:p>
          <a:p>
            <a:pPr marL="285750" indent="-285750"/>
            <a:r>
              <a:rPr lang="en-US" dirty="0"/>
              <a:t>We want to select a different operator each cycle</a:t>
            </a:r>
          </a:p>
          <a:p>
            <a:pPr marL="285750" indent="-285750">
              <a:buFont typeface="Arial" panose="020B0604020202020204" pitchFamily="34" charset="0"/>
              <a:buChar char="•"/>
            </a:pPr>
            <a:r>
              <a:rPr lang="en-US" dirty="0"/>
              <a:t>But right now, the same operator is still proposed after its apply rule takes effect.</a:t>
            </a:r>
          </a:p>
          <a:p>
            <a:pPr marL="285750" indent="-285750">
              <a:buFont typeface="Arial" panose="020B0604020202020204" pitchFamily="34" charset="0"/>
              <a:buChar char="•"/>
            </a:pPr>
            <a:r>
              <a:rPr lang="en-US" dirty="0"/>
              <a:t>That’s the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operator no-change</a:t>
            </a:r>
            <a:r>
              <a:rPr lang="en-US" dirty="0">
                <a:latin typeface="Consolas" panose="020B0609020204030204" pitchFamily="49" charset="0"/>
              </a:rPr>
              <a:t>)</a:t>
            </a:r>
            <a:r>
              <a:rPr lang="en-US" dirty="0"/>
              <a:t> impasse: The operator isn’t changing!</a:t>
            </a:r>
          </a:p>
          <a:p>
            <a:endParaRPr lang="en-US" dirty="0"/>
          </a:p>
          <a:p>
            <a:r>
              <a:rPr lang="en-US" dirty="0"/>
              <a:t>How do we get an operator to no longer be proposed after it has been applied?</a:t>
            </a:r>
          </a:p>
          <a:p>
            <a:pPr marL="285750" indent="-285750">
              <a:buFont typeface="Arial" panose="020B0604020202020204" pitchFamily="34" charset="0"/>
              <a:buChar char="•"/>
            </a:pPr>
            <a:r>
              <a:rPr lang="en-US" dirty="0"/>
              <a:t>(So the next-best operator can be selected next)</a:t>
            </a:r>
          </a:p>
          <a:p>
            <a:pPr marL="285750" indent="-285750">
              <a:buFont typeface="Arial" panose="020B0604020202020204" pitchFamily="34" charset="0"/>
              <a:buChar char="•"/>
            </a:pPr>
            <a:endParaRPr lang="en-US" dirty="0"/>
          </a:p>
          <a:p>
            <a:r>
              <a:rPr lang="en-US" dirty="0"/>
              <a:t>We need our agent to </a:t>
            </a:r>
            <a:r>
              <a:rPr lang="en-US" i="1" dirty="0"/>
              <a:t>remember</a:t>
            </a:r>
            <a:r>
              <a:rPr lang="en-US" dirty="0"/>
              <a:t> once it has applied an operator</a:t>
            </a:r>
          </a:p>
          <a:p>
            <a:pPr marL="285750" indent="-285750">
              <a:buFont typeface="Arial" panose="020B0604020202020204" pitchFamily="34" charset="0"/>
              <a:buChar char="•"/>
            </a:pPr>
            <a:r>
              <a:rPr lang="en-US" dirty="0"/>
              <a:t>(So that it knows it doesn’t need to keep proposing 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1050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6E77-FE59-AF5E-C3FB-1097FF292BD8}"/>
              </a:ext>
            </a:extLst>
          </p:cNvPr>
          <p:cNvSpPr>
            <a:spLocks noGrp="1"/>
          </p:cNvSpPr>
          <p:nvPr>
            <p:ph type="title"/>
          </p:nvPr>
        </p:nvSpPr>
        <p:spPr/>
        <p:txBody>
          <a:bodyPr/>
          <a:lstStyle/>
          <a:p>
            <a:r>
              <a:rPr lang="en-US" dirty="0"/>
              <a:t>Accessing Supplier Input Properties</a:t>
            </a:r>
          </a:p>
        </p:txBody>
      </p:sp>
      <p:sp>
        <p:nvSpPr>
          <p:cNvPr id="3" name="Content Placeholder 2">
            <a:extLst>
              <a:ext uri="{FF2B5EF4-FFF2-40B4-BE49-F238E27FC236}">
                <a16:creationId xmlns:a16="http://schemas.microsoft.com/office/drawing/2014/main" id="{7E049934-DA59-3CD7-9037-1EEB74FB749D}"/>
              </a:ext>
            </a:extLst>
          </p:cNvPr>
          <p:cNvSpPr>
            <a:spLocks noGrp="1"/>
          </p:cNvSpPr>
          <p:nvPr>
            <p:ph idx="1"/>
          </p:nvPr>
        </p:nvSpPr>
        <p:spPr>
          <a:xfrm>
            <a:off x="1524000" y="1557210"/>
            <a:ext cx="6806184" cy="3930085"/>
          </a:xfrm>
        </p:spPr>
        <p:txBody>
          <a:bodyPr/>
          <a:lstStyle/>
          <a:p>
            <a:r>
              <a:rPr lang="en-US" dirty="0"/>
              <a:t>Our input includes many different attributes for each supplier.</a:t>
            </a:r>
          </a:p>
          <a:p>
            <a:r>
              <a:rPr lang="en-US" dirty="0"/>
              <a:t>In this project, we’ll only use two:</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^name</a:t>
            </a:r>
            <a:r>
              <a:rPr lang="en-US" dirty="0">
                <a:latin typeface="Consolas" panose="020B0609020204030204" pitchFamily="49" charset="0"/>
              </a:rPr>
              <a:t> STRING</a:t>
            </a:r>
          </a:p>
          <a:p>
            <a:pPr marL="514350" lvl="1" indent="-285750"/>
            <a:r>
              <a:rPr lang="en-US" dirty="0"/>
              <a:t>The name of the supplier</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^total-score INT</a:t>
            </a:r>
          </a:p>
          <a:p>
            <a:pPr marL="514350" lvl="1" indent="-285750"/>
            <a:r>
              <a:rPr lang="en-US" dirty="0">
                <a:ea typeface="Menlo" panose="020B0609030804020204" pitchFamily="49" charset="0"/>
                <a:cs typeface="Menlo" panose="020B0609030804020204" pitchFamily="49" charset="0"/>
              </a:rPr>
              <a:t>The sum of the non-total numeric inputs</a:t>
            </a:r>
            <a:endParaRPr lang="en-US" dirty="0"/>
          </a:p>
        </p:txBody>
      </p:sp>
      <p:sp>
        <p:nvSpPr>
          <p:cNvPr id="4" name="TextBox 3">
            <a:extLst>
              <a:ext uri="{FF2B5EF4-FFF2-40B4-BE49-F238E27FC236}">
                <a16:creationId xmlns:a16="http://schemas.microsoft.com/office/drawing/2014/main" id="{72D814C7-1FD8-8F04-8D2F-0F17397E556B}"/>
              </a:ext>
            </a:extLst>
          </p:cNvPr>
          <p:cNvSpPr txBox="1"/>
          <p:nvPr/>
        </p:nvSpPr>
        <p:spPr bwMode="gray">
          <a:xfrm>
            <a:off x="8101585" y="958096"/>
            <a:ext cx="3139440" cy="4493538"/>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^total-score 12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35.0</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^total-sats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p:txBody>
      </p:sp>
      <p:sp>
        <p:nvSpPr>
          <p:cNvPr id="5" name="Rectangle 4">
            <a:extLst>
              <a:ext uri="{FF2B5EF4-FFF2-40B4-BE49-F238E27FC236}">
                <a16:creationId xmlns:a16="http://schemas.microsoft.com/office/drawing/2014/main" id="{9A1FAD99-D8B1-0992-A03D-0DF61221197F}"/>
              </a:ext>
            </a:extLst>
          </p:cNvPr>
          <p:cNvSpPr/>
          <p:nvPr/>
        </p:nvSpPr>
        <p:spPr bwMode="gray">
          <a:xfrm>
            <a:off x="9055608" y="1584642"/>
            <a:ext cx="1975104" cy="28987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6" name="Straight Connector 5">
            <a:extLst>
              <a:ext uri="{FF2B5EF4-FFF2-40B4-BE49-F238E27FC236}">
                <a16:creationId xmlns:a16="http://schemas.microsoft.com/office/drawing/2014/main" id="{9F61F9CD-416F-72E2-8533-632B13F62E0A}"/>
              </a:ext>
            </a:extLst>
          </p:cNvPr>
          <p:cNvCxnSpPr>
            <a:cxnSpLocks/>
          </p:cNvCxnSpPr>
          <p:nvPr/>
        </p:nvCxnSpPr>
        <p:spPr bwMode="gray">
          <a:xfrm flipV="1">
            <a:off x="3454907" y="1709798"/>
            <a:ext cx="5426965" cy="704218"/>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770D820-FF9B-5A03-550C-B2DC642898FE}"/>
              </a:ext>
            </a:extLst>
          </p:cNvPr>
          <p:cNvSpPr/>
          <p:nvPr/>
        </p:nvSpPr>
        <p:spPr bwMode="gray">
          <a:xfrm>
            <a:off x="9055608" y="1886394"/>
            <a:ext cx="1975104" cy="28987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0" name="Straight Connector 9">
            <a:extLst>
              <a:ext uri="{FF2B5EF4-FFF2-40B4-BE49-F238E27FC236}">
                <a16:creationId xmlns:a16="http://schemas.microsoft.com/office/drawing/2014/main" id="{FAAD31B8-0E0F-B9DF-B2CE-FE086BED9554}"/>
              </a:ext>
            </a:extLst>
          </p:cNvPr>
          <p:cNvCxnSpPr>
            <a:cxnSpLocks/>
          </p:cNvCxnSpPr>
          <p:nvPr/>
        </p:nvCxnSpPr>
        <p:spPr bwMode="gray">
          <a:xfrm flipV="1">
            <a:off x="4090416" y="2053840"/>
            <a:ext cx="4791456" cy="1057048"/>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423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00B0-D5ED-C079-2D9F-A4F78CF45DA8}"/>
              </a:ext>
            </a:extLst>
          </p:cNvPr>
          <p:cNvSpPr>
            <a:spLocks noGrp="1"/>
          </p:cNvSpPr>
          <p:nvPr>
            <p:ph type="title"/>
          </p:nvPr>
        </p:nvSpPr>
        <p:spPr/>
        <p:txBody>
          <a:bodyPr/>
          <a:lstStyle/>
          <a:p>
            <a:r>
              <a:rPr lang="en-US" dirty="0"/>
              <a:t>Stateful Actions</a:t>
            </a:r>
          </a:p>
        </p:txBody>
      </p:sp>
      <p:sp>
        <p:nvSpPr>
          <p:cNvPr id="3" name="Content Placeholder 2">
            <a:extLst>
              <a:ext uri="{FF2B5EF4-FFF2-40B4-BE49-F238E27FC236}">
                <a16:creationId xmlns:a16="http://schemas.microsoft.com/office/drawing/2014/main" id="{5E8AC4E6-4356-89FC-7C69-92720B14A864}"/>
              </a:ext>
            </a:extLst>
          </p:cNvPr>
          <p:cNvSpPr>
            <a:spLocks noGrp="1"/>
          </p:cNvSpPr>
          <p:nvPr>
            <p:ph idx="1"/>
          </p:nvPr>
        </p:nvSpPr>
        <p:spPr/>
        <p:txBody>
          <a:bodyPr>
            <a:normAutofit/>
          </a:bodyPr>
          <a:lstStyle/>
          <a:p>
            <a:r>
              <a:rPr lang="en-US" sz="2000" dirty="0"/>
              <a:t>We will </a:t>
            </a:r>
            <a:r>
              <a:rPr lang="en-US" sz="2000" u="sng" dirty="0"/>
              <a:t>modify our apply rule</a:t>
            </a:r>
            <a:r>
              <a:rPr lang="en-US" sz="2000" dirty="0"/>
              <a:t> to create a state variable</a:t>
            </a:r>
          </a:p>
          <a:p>
            <a:pPr marL="285750" indent="-285750">
              <a:buFont typeface="Arial" panose="020B0604020202020204" pitchFamily="34" charset="0"/>
              <a:buChar char="•"/>
            </a:pPr>
            <a:r>
              <a:rPr lang="en-US" sz="2000" dirty="0"/>
              <a:t>Marking that the agent has processed a particular supplier</a:t>
            </a:r>
          </a:p>
          <a:p>
            <a:endParaRPr lang="en-US" sz="2000" dirty="0"/>
          </a:p>
          <a:p>
            <a:r>
              <a:rPr lang="en-US" sz="2000" dirty="0"/>
              <a:t>We will </a:t>
            </a:r>
            <a:r>
              <a:rPr lang="en-US" sz="2000" u="sng" dirty="0"/>
              <a:t>modify our proposal rule</a:t>
            </a:r>
            <a:r>
              <a:rPr lang="en-US" sz="2000" dirty="0"/>
              <a:t> to only propose </a:t>
            </a:r>
            <a:r>
              <a:rPr lang="en-US" sz="2000" i="1" dirty="0"/>
              <a:t>unprocessed</a:t>
            </a:r>
            <a:r>
              <a:rPr lang="en-US" sz="2000" dirty="0"/>
              <a:t> suppliers</a:t>
            </a:r>
          </a:p>
          <a:p>
            <a:pPr marL="285750" indent="-285750">
              <a:buFont typeface="Arial" panose="020B0604020202020204" pitchFamily="34" charset="0"/>
              <a:buChar char="•"/>
            </a:pPr>
            <a:r>
              <a:rPr lang="en-US" sz="2000" dirty="0"/>
              <a:t>The proposal will retract as soon as the apply rule has fired</a:t>
            </a:r>
          </a:p>
          <a:p>
            <a:pPr marL="514350" lvl="1" indent="-285750"/>
            <a:r>
              <a:rPr lang="en-US" sz="2000" dirty="0"/>
              <a:t>Because its conditions will no be longer satisfied</a:t>
            </a:r>
          </a:p>
          <a:p>
            <a:pPr marL="285750" indent="-285750">
              <a:buFont typeface="Arial" panose="020B0604020202020204" pitchFamily="34" charset="0"/>
              <a:buChar char="•"/>
            </a:pPr>
            <a:r>
              <a:rPr lang="en-US" sz="2000" dirty="0"/>
              <a:t>When a proposal rule retracts, the operator proposal is removed from WM</a:t>
            </a:r>
          </a:p>
          <a:p>
            <a:pPr marL="514350" lvl="1" indent="-285750"/>
            <a:r>
              <a:rPr lang="en-US" sz="2000" dirty="0"/>
              <a:t>So the next-best operator can be selected during the next decision cycle.</a:t>
            </a:r>
          </a:p>
        </p:txBody>
      </p:sp>
    </p:spTree>
    <p:extLst>
      <p:ext uri="{BB962C8B-B14F-4D97-AF65-F5344CB8AC3E}">
        <p14:creationId xmlns:p14="http://schemas.microsoft.com/office/powerpoint/2010/main" val="1310892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124712"/>
            <a:ext cx="9410700" cy="5177649"/>
          </a:xfrm>
        </p:spPr>
        <p:txBody>
          <a:bodyPr>
            <a:normAutofit fontScale="92500" lnSpcReduction="10000"/>
          </a:bodyPr>
          <a:lstStyle/>
          <a:p>
            <a:pPr marL="457200" indent="-457200">
              <a:buFont typeface="+mj-lt"/>
              <a:buAutoNum type="arabicPeriod"/>
            </a:pPr>
            <a:r>
              <a:rPr lang="en-US" sz="2000" dirty="0"/>
              <a:t>Open your </a:t>
            </a:r>
            <a:r>
              <a:rPr lang="en-US" sz="2000" dirty="0" err="1">
                <a:latin typeface="Consolas" panose="020B0609020204030204" pitchFamily="49" charset="0"/>
                <a:ea typeface="Menlo" panose="020B0609030804020204" pitchFamily="49" charset="0"/>
                <a:cs typeface="Menlo" panose="020B0609030804020204" pitchFamily="49" charset="0"/>
              </a:rPr>
              <a:t>agent_starter.soar</a:t>
            </a:r>
            <a:r>
              <a:rPr lang="en-US" sz="2000" dirty="0"/>
              <a:t> file and modify the apply rule as follows:</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latin typeface="Consolas" panose="020B0609020204030204" pitchFamily="49" charset="0"/>
              <a:ea typeface="Menlo" panose="020B0609030804020204" pitchFamily="49" charset="0"/>
              <a:cs typeface="Menlo" panose="020B0609030804020204" pitchFamily="49" charset="0"/>
            </a:endParaRPr>
          </a:p>
          <a:p>
            <a:pPr marL="457200" indent="-457200">
              <a:buFont typeface="+mj-lt"/>
              <a:buAutoNum type="arabicPeriod"/>
            </a:pPr>
            <a:endParaRPr lang="en-US" sz="2000" dirty="0">
              <a:latin typeface="Consolas" panose="020B0609020204030204" pitchFamily="49" charset="0"/>
              <a:ea typeface="Menlo" panose="020B0609030804020204" pitchFamily="49" charset="0"/>
              <a:cs typeface="Menlo" panose="020B0609030804020204" pitchFamily="49" charset="0"/>
            </a:endParaRPr>
          </a:p>
          <a:p>
            <a:pPr marL="457200" indent="-457200">
              <a:buFont typeface="+mj-lt"/>
              <a:buAutoNum type="arabicPeriod"/>
            </a:pPr>
            <a:endParaRPr lang="en-US" sz="2000" dirty="0">
              <a:latin typeface="Consolas" panose="020B0609020204030204" pitchFamily="49" charset="0"/>
              <a:ea typeface="Menlo" panose="020B0609030804020204" pitchFamily="49" charset="0"/>
              <a:cs typeface="Menlo" panose="020B0609030804020204" pitchFamily="49" charset="0"/>
            </a:endParaRPr>
          </a:p>
          <a:p>
            <a:pPr marL="457200" indent="-457200">
              <a:buFont typeface="+mj-lt"/>
              <a:buAutoNum type="arabicPeriod"/>
            </a:pPr>
            <a:endParaRPr lang="en-US" sz="2000" dirty="0">
              <a:latin typeface="Consolas" panose="020B0609020204030204" pitchFamily="49" charset="0"/>
              <a:ea typeface="Menlo" panose="020B0609030804020204" pitchFamily="49" charset="0"/>
              <a:cs typeface="Menlo" panose="020B0609030804020204" pitchFamily="49" charset="0"/>
            </a:endParaRPr>
          </a:p>
          <a:p>
            <a:pPr marL="457200" indent="-457200">
              <a:buFont typeface="+mj-lt"/>
              <a:buAutoNum type="arabicPeriod"/>
            </a:pPr>
            <a:r>
              <a:rPr lang="en-US" sz="2000" dirty="0"/>
              <a:t>Modify your proposal rule as follows:</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Proceed to the next slide when you’re done.</a:t>
            </a:r>
          </a:p>
        </p:txBody>
      </p:sp>
      <p:sp>
        <p:nvSpPr>
          <p:cNvPr id="8" name="Content Placeholder 5">
            <a:extLst>
              <a:ext uri="{FF2B5EF4-FFF2-40B4-BE49-F238E27FC236}">
                <a16:creationId xmlns:a16="http://schemas.microsoft.com/office/drawing/2014/main" id="{9AC8D4B7-AC30-CF61-334F-37D9B665766C}"/>
              </a:ext>
            </a:extLst>
          </p:cNvPr>
          <p:cNvSpPr txBox="1">
            <a:spLocks/>
          </p:cNvSpPr>
          <p:nvPr/>
        </p:nvSpPr>
        <p:spPr bwMode="gray">
          <a:xfrm>
            <a:off x="2207829" y="1453896"/>
            <a:ext cx="9331899" cy="1854087"/>
          </a:xfrm>
          <a:prstGeom prst="rect">
            <a:avLst/>
          </a:prstGeom>
        </p:spPr>
        <p:txBody>
          <a:bodyPr vert="horz" lIns="0" tIns="0" rIns="0" bIns="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{apply*</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-main*select-supplier</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^operator &lt;o&gt;)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(&lt;o&gt; ^name select-supplier</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^supplier &lt;sup&gt;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(&lt;sup&gt; ^name &lt;sup-name&gt;</a:t>
            </a:r>
          </a:p>
          <a:p>
            <a:pPr>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^total-score &lt;sup-score&gt;)</a:t>
            </a:r>
            <a:b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(write |Selected supplier "| &lt;sup-name&gt; |" (total-score = | &lt;sup-score&gt; |)| (</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(&lt;s&gt; ^selected &lt;sup&gt;)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
        <p:nvSpPr>
          <p:cNvPr id="9" name="Content Placeholder 5">
            <a:extLst>
              <a:ext uri="{FF2B5EF4-FFF2-40B4-BE49-F238E27FC236}">
                <a16:creationId xmlns:a16="http://schemas.microsoft.com/office/drawing/2014/main" id="{C0B8E68F-96E1-EF09-DB3A-4122FA7BC8FB}"/>
              </a:ext>
            </a:extLst>
          </p:cNvPr>
          <p:cNvSpPr txBox="1">
            <a:spLocks/>
          </p:cNvSpPr>
          <p:nvPr/>
        </p:nvSpPr>
        <p:spPr bwMode="gray">
          <a:xfrm>
            <a:off x="2207829" y="3877056"/>
            <a:ext cx="7776341" cy="1764792"/>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{propose*</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-main*select-supplier</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io.input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link.candidate</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-supplier &lt;sup&gt;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-^selected &lt;sup&gt;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(&lt;s&gt; ^operator &lt;o&gt; +)</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(&lt;o&gt; ^name select-supplier</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^supplier &lt;sup&gt;)}</a:t>
            </a:r>
          </a:p>
        </p:txBody>
      </p:sp>
      <p:sp>
        <p:nvSpPr>
          <p:cNvPr id="10" name="Rectangle 9">
            <a:extLst>
              <a:ext uri="{FF2B5EF4-FFF2-40B4-BE49-F238E27FC236}">
                <a16:creationId xmlns:a16="http://schemas.microsoft.com/office/drawing/2014/main" id="{950620C5-D0D0-8036-E8AD-AB7D8057271D}"/>
              </a:ext>
            </a:extLst>
          </p:cNvPr>
          <p:cNvSpPr/>
          <p:nvPr/>
        </p:nvSpPr>
        <p:spPr bwMode="gray">
          <a:xfrm>
            <a:off x="7872983" y="1688162"/>
            <a:ext cx="4086465" cy="72409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Mark that the supplier has been selected and processed</a:t>
            </a:r>
          </a:p>
        </p:txBody>
      </p:sp>
      <p:cxnSp>
        <p:nvCxnSpPr>
          <p:cNvPr id="11" name="Straight Connector 10">
            <a:extLst>
              <a:ext uri="{FF2B5EF4-FFF2-40B4-BE49-F238E27FC236}">
                <a16:creationId xmlns:a16="http://schemas.microsoft.com/office/drawing/2014/main" id="{35D92B51-02AB-10D1-0898-0AB2C62E89F0}"/>
              </a:ext>
            </a:extLst>
          </p:cNvPr>
          <p:cNvCxnSpPr>
            <a:cxnSpLocks/>
            <a:stCxn id="10" idx="1"/>
          </p:cNvCxnSpPr>
          <p:nvPr/>
        </p:nvCxnSpPr>
        <p:spPr bwMode="gray">
          <a:xfrm flipH="1">
            <a:off x="4489704" y="2050207"/>
            <a:ext cx="3383279" cy="135209"/>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7002B8-E5C6-2838-E910-C3C696E3B9CE}"/>
              </a:ext>
            </a:extLst>
          </p:cNvPr>
          <p:cNvCxnSpPr>
            <a:cxnSpLocks/>
          </p:cNvCxnSpPr>
          <p:nvPr/>
        </p:nvCxnSpPr>
        <p:spPr bwMode="gray">
          <a:xfrm flipH="1">
            <a:off x="4718304" y="2050207"/>
            <a:ext cx="3154679" cy="112256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40E5AEB-535F-7603-F269-3520FAF5578C}"/>
              </a:ext>
            </a:extLst>
          </p:cNvPr>
          <p:cNvSpPr/>
          <p:nvPr/>
        </p:nvSpPr>
        <p:spPr bwMode="gray">
          <a:xfrm>
            <a:off x="7872983" y="4535716"/>
            <a:ext cx="4086465" cy="119757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Only propose suppliers that have not yet been selected.</a:t>
            </a:r>
          </a:p>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(Notice the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sz="2000" b="1" i="1" dirty="0">
                <a:solidFill>
                  <a:schemeClr val="accent6"/>
                </a:solidFill>
                <a:latin typeface="+mj-lt"/>
                <a:ea typeface="Menlo" panose="020B0609030804020204" pitchFamily="49" charset="0"/>
                <a:cs typeface="Menlo" panose="020B0609030804020204" pitchFamily="49" charset="0"/>
              </a:rPr>
              <a:t>” at the front!)</a:t>
            </a:r>
          </a:p>
        </p:txBody>
      </p:sp>
      <p:cxnSp>
        <p:nvCxnSpPr>
          <p:cNvPr id="18" name="Straight Connector 17">
            <a:extLst>
              <a:ext uri="{FF2B5EF4-FFF2-40B4-BE49-F238E27FC236}">
                <a16:creationId xmlns:a16="http://schemas.microsoft.com/office/drawing/2014/main" id="{8D2AFBDC-8821-9BC4-DA1B-2952BB7BFB34}"/>
              </a:ext>
            </a:extLst>
          </p:cNvPr>
          <p:cNvCxnSpPr>
            <a:cxnSpLocks/>
          </p:cNvCxnSpPr>
          <p:nvPr/>
        </p:nvCxnSpPr>
        <p:spPr bwMode="gray">
          <a:xfrm flipH="1" flipV="1">
            <a:off x="5431536" y="4535716"/>
            <a:ext cx="2441447" cy="36204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52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EE87-CDB1-6B77-E842-11D22E5B890C}"/>
              </a:ext>
            </a:extLst>
          </p:cNvPr>
          <p:cNvSpPr>
            <a:spLocks noGrp="1"/>
          </p:cNvSpPr>
          <p:nvPr>
            <p:ph type="title"/>
          </p:nvPr>
        </p:nvSpPr>
        <p:spPr/>
        <p:txBody>
          <a:bodyPr/>
          <a:lstStyle/>
          <a:p>
            <a:r>
              <a:rPr lang="en-US" dirty="0"/>
              <a:t>Negative Conditions</a:t>
            </a:r>
          </a:p>
        </p:txBody>
      </p:sp>
      <p:sp>
        <p:nvSpPr>
          <p:cNvPr id="3" name="Content Placeholder 2">
            <a:extLst>
              <a:ext uri="{FF2B5EF4-FFF2-40B4-BE49-F238E27FC236}">
                <a16:creationId xmlns:a16="http://schemas.microsoft.com/office/drawing/2014/main" id="{4F602DE8-9DB3-FD22-1AD5-4D206D3C01DE}"/>
              </a:ext>
            </a:extLst>
          </p:cNvPr>
          <p:cNvSpPr>
            <a:spLocks noGrp="1"/>
          </p:cNvSpPr>
          <p:nvPr>
            <p:ph idx="1"/>
          </p:nvPr>
        </p:nvSpPr>
        <p:spPr>
          <a:xfrm>
            <a:off x="1524000" y="1557210"/>
            <a:ext cx="9144000" cy="2285198"/>
          </a:xfrm>
        </p:spPr>
        <p:txBody>
          <a:bodyPr>
            <a:normAutofit lnSpcReduction="10000"/>
          </a:bodyPr>
          <a:lstStyle/>
          <a:p>
            <a:r>
              <a:rPr lang="en-US" dirty="0"/>
              <a:t>To test that the described WME pattern does </a:t>
            </a:r>
            <a:r>
              <a:rPr lang="en-US" i="1" dirty="0"/>
              <a:t>not</a:t>
            </a:r>
            <a:r>
              <a:rPr lang="en-US" dirty="0"/>
              <a:t> exist in WM, just add a “</a:t>
            </a:r>
            <a:r>
              <a:rPr lang="en-US" dirty="0">
                <a:latin typeface="Consolas" panose="020B0609020204030204" pitchFamily="49" charset="0"/>
              </a:rPr>
              <a:t>–</a:t>
            </a:r>
            <a:r>
              <a:rPr lang="en-US" dirty="0"/>
              <a:t>” in front.</a:t>
            </a:r>
          </a:p>
          <a:p>
            <a:endParaRPr lang="en-US" dirty="0"/>
          </a:p>
          <a:p>
            <a:r>
              <a:rPr lang="en-US" dirty="0"/>
              <a:t>You can add the “</a:t>
            </a:r>
            <a:r>
              <a:rPr lang="en-US" dirty="0">
                <a:latin typeface="Consolas" panose="020B0609020204030204" pitchFamily="49" charset="0"/>
              </a:rPr>
              <a:t>–</a:t>
            </a:r>
            <a:r>
              <a:rPr lang="en-US" dirty="0"/>
              <a:t>” in multiple ways:</a:t>
            </a:r>
          </a:p>
          <a:p>
            <a:pPr marL="285750" indent="-285750">
              <a:buFont typeface="Arial" panose="020B0604020202020204" pitchFamily="34" charset="0"/>
              <a:buChar char="•"/>
            </a:pPr>
            <a:r>
              <a:rPr lang="en-US" dirty="0"/>
              <a:t>In front of a condition block (to negate the entire block)</a:t>
            </a:r>
          </a:p>
          <a:p>
            <a:pPr marL="285750" indent="-285750">
              <a:buFont typeface="Arial" panose="020B0604020202020204" pitchFamily="34" charset="0"/>
              <a:buChar char="•"/>
            </a:pPr>
            <a:r>
              <a:rPr lang="en-US" dirty="0"/>
              <a:t>Or just in front of an attribute (to negate just that attribute pattern)</a:t>
            </a:r>
          </a:p>
          <a:p>
            <a:endParaRPr lang="en-US" dirty="0"/>
          </a:p>
          <a:p>
            <a:r>
              <a:rPr lang="en-US" dirty="0"/>
              <a:t>The following pieces of code both demonstrate valid negations:</a:t>
            </a:r>
          </a:p>
        </p:txBody>
      </p:sp>
      <p:sp>
        <p:nvSpPr>
          <p:cNvPr id="4" name="Content Placeholder 5">
            <a:extLst>
              <a:ext uri="{FF2B5EF4-FFF2-40B4-BE49-F238E27FC236}">
                <a16:creationId xmlns:a16="http://schemas.microsoft.com/office/drawing/2014/main" id="{EC5EC06B-EF4C-1535-237C-8EE474F9A753}"/>
              </a:ext>
            </a:extLst>
          </p:cNvPr>
          <p:cNvSpPr txBox="1">
            <a:spLocks/>
          </p:cNvSpPr>
          <p:nvPr/>
        </p:nvSpPr>
        <p:spPr bwMode="gray">
          <a:xfrm>
            <a:off x="2696501" y="3925668"/>
            <a:ext cx="2652811" cy="84124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lIns="91440" tIns="91440" rIns="0" bIns="0" rtlCol="0">
            <a:normAutofit fontScale="9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“Not (first &amp; second)”</a:t>
            </a:r>
          </a:p>
          <a:p>
            <a:pPr>
              <a:buFontTx/>
              <a:buNone/>
              <a:defRPr/>
            </a:pP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(&lt;x&gt; ^first |value|</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^second |value|)</a:t>
            </a:r>
          </a:p>
        </p:txBody>
      </p:sp>
      <p:sp>
        <p:nvSpPr>
          <p:cNvPr id="5" name="Content Placeholder 5">
            <a:extLst>
              <a:ext uri="{FF2B5EF4-FFF2-40B4-BE49-F238E27FC236}">
                <a16:creationId xmlns:a16="http://schemas.microsoft.com/office/drawing/2014/main" id="{BBC5374C-1ACC-8B15-7A51-F7EECB27A500}"/>
              </a:ext>
            </a:extLst>
          </p:cNvPr>
          <p:cNvSpPr txBox="1">
            <a:spLocks/>
          </p:cNvSpPr>
          <p:nvPr/>
        </p:nvSpPr>
        <p:spPr bwMode="gray">
          <a:xfrm>
            <a:off x="6630417" y="3925667"/>
            <a:ext cx="3104974" cy="84124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horz" lIns="91440" tIns="91440" rIns="0" bIns="0" rtlCol="0">
            <a:normAutofit fontScale="9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“(Not first) &amp; (Not second)”</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(&lt;x&gt;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^first |value|</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^second |value|)</a:t>
            </a:r>
          </a:p>
        </p:txBody>
      </p:sp>
      <p:sp>
        <p:nvSpPr>
          <p:cNvPr id="6" name="TextBox 5">
            <a:extLst>
              <a:ext uri="{FF2B5EF4-FFF2-40B4-BE49-F238E27FC236}">
                <a16:creationId xmlns:a16="http://schemas.microsoft.com/office/drawing/2014/main" id="{E134E63A-001F-3F3B-08DF-99DB81884153}"/>
              </a:ext>
            </a:extLst>
          </p:cNvPr>
          <p:cNvSpPr txBox="1"/>
          <p:nvPr/>
        </p:nvSpPr>
        <p:spPr bwMode="gray">
          <a:xfrm>
            <a:off x="1250731" y="2421478"/>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7" name="TextBox 6">
            <a:extLst>
              <a:ext uri="{FF2B5EF4-FFF2-40B4-BE49-F238E27FC236}">
                <a16:creationId xmlns:a16="http://schemas.microsoft.com/office/drawing/2014/main" id="{F7224B0D-6BFB-F63C-D16F-8B04C87A5094}"/>
              </a:ext>
            </a:extLst>
          </p:cNvPr>
          <p:cNvSpPr txBox="1"/>
          <p:nvPr/>
        </p:nvSpPr>
        <p:spPr bwMode="gray">
          <a:xfrm>
            <a:off x="1250731" y="2778830"/>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8" name="TextBox 7">
            <a:extLst>
              <a:ext uri="{FF2B5EF4-FFF2-40B4-BE49-F238E27FC236}">
                <a16:creationId xmlns:a16="http://schemas.microsoft.com/office/drawing/2014/main" id="{0597EDE0-93B2-C7B6-076F-0767D1E89B3E}"/>
              </a:ext>
            </a:extLst>
          </p:cNvPr>
          <p:cNvSpPr txBox="1"/>
          <p:nvPr/>
        </p:nvSpPr>
        <p:spPr bwMode="gray">
          <a:xfrm>
            <a:off x="2456609" y="4245309"/>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1</a:t>
            </a:r>
          </a:p>
        </p:txBody>
      </p:sp>
      <p:sp>
        <p:nvSpPr>
          <p:cNvPr id="9" name="TextBox 8">
            <a:extLst>
              <a:ext uri="{FF2B5EF4-FFF2-40B4-BE49-F238E27FC236}">
                <a16:creationId xmlns:a16="http://schemas.microsoft.com/office/drawing/2014/main" id="{39A7D6EB-CCFE-330F-6DDB-19ECF21BACC1}"/>
              </a:ext>
            </a:extLst>
          </p:cNvPr>
          <p:cNvSpPr txBox="1"/>
          <p:nvPr/>
        </p:nvSpPr>
        <p:spPr bwMode="gray">
          <a:xfrm>
            <a:off x="6390500" y="4278029"/>
            <a:ext cx="169918" cy="369332"/>
          </a:xfrm>
          <a:prstGeom prst="rect">
            <a:avLst/>
          </a:prstGeom>
          <a:noFill/>
        </p:spPr>
        <p:txBody>
          <a:bodyPr vert="horz" wrap="none" lIns="0" tIns="0" rIns="0" bIns="0" rtlCol="0">
            <a:spAutoFit/>
          </a:bodyPr>
          <a:lstStyle/>
          <a:p>
            <a:pPr algn="l">
              <a:spcBef>
                <a:spcPts val="600"/>
              </a:spcBef>
            </a:pPr>
            <a:r>
              <a:rPr lang="en-US" sz="2400" b="1" dirty="0">
                <a:solidFill>
                  <a:schemeClr val="tx2"/>
                </a:solidFill>
                <a:latin typeface="Consolas" panose="020B0609020204030204" pitchFamily="49" charset="0"/>
                <a:ea typeface="Menlo" panose="020B0609030804020204" pitchFamily="49" charset="0"/>
                <a:cs typeface="Menlo" panose="020B0609030804020204" pitchFamily="49" charset="0"/>
              </a:rPr>
              <a:t>2</a:t>
            </a:r>
          </a:p>
        </p:txBody>
      </p:sp>
      <p:sp>
        <p:nvSpPr>
          <p:cNvPr id="12" name="Rectangle 11">
            <a:extLst>
              <a:ext uri="{FF2B5EF4-FFF2-40B4-BE49-F238E27FC236}">
                <a16:creationId xmlns:a16="http://schemas.microsoft.com/office/drawing/2014/main" id="{B4638216-48AA-4F9C-9DBE-D25207B4622C}"/>
              </a:ext>
            </a:extLst>
          </p:cNvPr>
          <p:cNvSpPr/>
          <p:nvPr/>
        </p:nvSpPr>
        <p:spPr bwMode="gray">
          <a:xfrm>
            <a:off x="2875257" y="5451752"/>
            <a:ext cx="2332664" cy="72409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Satisfied if either WME is missing</a:t>
            </a:r>
          </a:p>
        </p:txBody>
      </p:sp>
      <p:cxnSp>
        <p:nvCxnSpPr>
          <p:cNvPr id="13" name="Straight Connector 12">
            <a:extLst>
              <a:ext uri="{FF2B5EF4-FFF2-40B4-BE49-F238E27FC236}">
                <a16:creationId xmlns:a16="http://schemas.microsoft.com/office/drawing/2014/main" id="{4BB4928B-ECF8-68B8-F0B3-2899EC3CFFF3}"/>
              </a:ext>
            </a:extLst>
          </p:cNvPr>
          <p:cNvCxnSpPr>
            <a:cxnSpLocks/>
            <a:stCxn id="12" idx="0"/>
          </p:cNvCxnSpPr>
          <p:nvPr/>
        </p:nvCxnSpPr>
        <p:spPr bwMode="gray">
          <a:xfrm flipV="1">
            <a:off x="4041589" y="4850176"/>
            <a:ext cx="0" cy="60157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25E607-A2E6-2EBA-9FCE-94897FB71FC6}"/>
              </a:ext>
            </a:extLst>
          </p:cNvPr>
          <p:cNvSpPr/>
          <p:nvPr/>
        </p:nvSpPr>
        <p:spPr bwMode="gray">
          <a:xfrm>
            <a:off x="6932098" y="5451752"/>
            <a:ext cx="2495366" cy="72409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Satisfied if both WMEs are missing</a:t>
            </a:r>
          </a:p>
        </p:txBody>
      </p:sp>
      <p:cxnSp>
        <p:nvCxnSpPr>
          <p:cNvPr id="20" name="Straight Connector 19">
            <a:extLst>
              <a:ext uri="{FF2B5EF4-FFF2-40B4-BE49-F238E27FC236}">
                <a16:creationId xmlns:a16="http://schemas.microsoft.com/office/drawing/2014/main" id="{C7C59DD7-7FDB-1325-59BC-0FE2D49E4F71}"/>
              </a:ext>
            </a:extLst>
          </p:cNvPr>
          <p:cNvCxnSpPr>
            <a:cxnSpLocks/>
            <a:stCxn id="19" idx="0"/>
          </p:cNvCxnSpPr>
          <p:nvPr/>
        </p:nvCxnSpPr>
        <p:spPr bwMode="gray">
          <a:xfrm flipV="1">
            <a:off x="8179781" y="4850176"/>
            <a:ext cx="0" cy="60157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59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1F08-1557-FB6A-DE30-DFBDB7841BF2}"/>
              </a:ext>
            </a:extLst>
          </p:cNvPr>
          <p:cNvSpPr>
            <a:spLocks noGrp="1"/>
          </p:cNvSpPr>
          <p:nvPr>
            <p:ph type="title"/>
          </p:nvPr>
        </p:nvSpPr>
        <p:spPr/>
        <p:txBody>
          <a:bodyPr/>
          <a:lstStyle/>
          <a:p>
            <a:r>
              <a:rPr lang="en-US" dirty="0"/>
              <a:t>Syntax for Negative Conditions</a:t>
            </a:r>
          </a:p>
        </p:txBody>
      </p:sp>
      <p:sp>
        <p:nvSpPr>
          <p:cNvPr id="3" name="Content Placeholder 2">
            <a:extLst>
              <a:ext uri="{FF2B5EF4-FFF2-40B4-BE49-F238E27FC236}">
                <a16:creationId xmlns:a16="http://schemas.microsoft.com/office/drawing/2014/main" id="{B476DEF3-04FA-50A5-349F-63791AF4E6D7}"/>
              </a:ext>
            </a:extLst>
          </p:cNvPr>
          <p:cNvSpPr>
            <a:spLocks noGrp="1"/>
          </p:cNvSpPr>
          <p:nvPr>
            <p:ph idx="1"/>
          </p:nvPr>
        </p:nvSpPr>
        <p:spPr>
          <a:xfrm>
            <a:off x="1524000" y="1557211"/>
            <a:ext cx="9144000" cy="3653086"/>
          </a:xfrm>
        </p:spPr>
        <p:txBody>
          <a:bodyPr>
            <a:normAutofit lnSpcReduction="10000"/>
          </a:bodyPr>
          <a:lstStyle/>
          <a:p>
            <a:r>
              <a:rPr lang="en-US" dirty="0"/>
              <a:t>Soar will give a syntax error if you put a negative condition </a:t>
            </a:r>
            <a:r>
              <a:rPr lang="en-US" i="1" dirty="0"/>
              <a:t>as the first condition </a:t>
            </a:r>
            <a:r>
              <a:rPr lang="en-US" dirty="0"/>
              <a:t>of a rule.</a:t>
            </a:r>
          </a:p>
          <a:p>
            <a:r>
              <a:rPr lang="en-US" dirty="0"/>
              <a:t>If needed, you can always add “</a:t>
            </a:r>
            <a:r>
              <a:rPr lang="en-US" dirty="0">
                <a:latin typeface="Consolas" panose="020B0609020204030204" pitchFamily="49" charset="0"/>
                <a:ea typeface="Menlo" panose="020B0609030804020204" pitchFamily="49" charset="0"/>
                <a:cs typeface="Menlo" panose="020B0609030804020204" pitchFamily="49" charset="0"/>
              </a:rPr>
              <a:t>^type state</a:t>
            </a:r>
            <a:r>
              <a:rPr lang="en-US" dirty="0"/>
              <a:t>” as a filler starting condition.</a:t>
            </a:r>
          </a:p>
          <a:p>
            <a:endParaRPr lang="en-US" dirty="0"/>
          </a:p>
          <a:p>
            <a:endParaRPr lang="en-US" dirty="0"/>
          </a:p>
          <a:p>
            <a:endParaRPr lang="en-US" dirty="0"/>
          </a:p>
          <a:p>
            <a:endParaRPr lang="en-US" dirty="0"/>
          </a:p>
          <a:p>
            <a:endParaRPr lang="en-US" dirty="0"/>
          </a:p>
          <a:p>
            <a:endParaRPr lang="en-US" dirty="0"/>
          </a:p>
          <a:p>
            <a:r>
              <a:rPr lang="en-US" dirty="0"/>
              <a:t>Soar allows you to omit the variable after an attribute test if the value doesn’t matter.</a:t>
            </a:r>
          </a:p>
          <a:p>
            <a:pPr marL="285750" indent="-285750">
              <a:buFont typeface="Arial" panose="020B0604020202020204" pitchFamily="34" charset="0"/>
              <a:buChar char="•"/>
            </a:pPr>
            <a:r>
              <a:rPr lang="en-US" dirty="0"/>
              <a:t>You only need to include a value in a negation test if you want to test that a </a:t>
            </a:r>
            <a:r>
              <a:rPr lang="en-US" i="1" dirty="0"/>
              <a:t>specific value </a:t>
            </a:r>
            <a:r>
              <a:rPr lang="en-US" dirty="0"/>
              <a:t>is not there.</a:t>
            </a:r>
          </a:p>
          <a:p>
            <a:endParaRPr lang="en-US" dirty="0"/>
          </a:p>
        </p:txBody>
      </p:sp>
      <p:sp>
        <p:nvSpPr>
          <p:cNvPr id="5" name="Content Placeholder 5">
            <a:extLst>
              <a:ext uri="{FF2B5EF4-FFF2-40B4-BE49-F238E27FC236}">
                <a16:creationId xmlns:a16="http://schemas.microsoft.com/office/drawing/2014/main" id="{5B939223-A069-9ED1-0C4A-CFD2C7CEA152}"/>
              </a:ext>
            </a:extLst>
          </p:cNvPr>
          <p:cNvSpPr txBox="1">
            <a:spLocks/>
          </p:cNvSpPr>
          <p:nvPr/>
        </p:nvSpPr>
        <p:spPr bwMode="gray">
          <a:xfrm>
            <a:off x="6623306" y="2790917"/>
            <a:ext cx="3870960" cy="131276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{good*negative-condition</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^type |state|</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^selected &lt;any&gt;)</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p>
        </p:txBody>
      </p:sp>
      <p:sp>
        <p:nvSpPr>
          <p:cNvPr id="8" name="TextBox 7">
            <a:extLst>
              <a:ext uri="{FF2B5EF4-FFF2-40B4-BE49-F238E27FC236}">
                <a16:creationId xmlns:a16="http://schemas.microsoft.com/office/drawing/2014/main" id="{43B733E8-5A73-9893-6A51-083A80CF5427}"/>
              </a:ext>
            </a:extLst>
          </p:cNvPr>
          <p:cNvSpPr txBox="1"/>
          <p:nvPr/>
        </p:nvSpPr>
        <p:spPr bwMode="gray">
          <a:xfrm>
            <a:off x="1524000" y="2341617"/>
            <a:ext cx="2141612" cy="276999"/>
          </a:xfrm>
          <a:prstGeom prst="rect">
            <a:avLst/>
          </a:prstGeom>
          <a:noFill/>
        </p:spPr>
        <p:txBody>
          <a:bodyPr vert="horz" wrap="none" lIns="0" tIns="0" rIns="0" bIns="0" rtlCol="0">
            <a:spAutoFit/>
          </a:bodyPr>
          <a:lstStyle/>
          <a:p>
            <a:pPr algn="l">
              <a:spcBef>
                <a:spcPts val="600"/>
              </a:spcBef>
            </a:pPr>
            <a:r>
              <a:rPr lang="en-US" b="1" u="sng" dirty="0">
                <a:solidFill>
                  <a:srgbClr val="C00000"/>
                </a:solidFill>
              </a:rPr>
              <a:t>This gives an error:</a:t>
            </a:r>
          </a:p>
        </p:txBody>
      </p:sp>
      <p:sp>
        <p:nvSpPr>
          <p:cNvPr id="9" name="TextBox 8">
            <a:extLst>
              <a:ext uri="{FF2B5EF4-FFF2-40B4-BE49-F238E27FC236}">
                <a16:creationId xmlns:a16="http://schemas.microsoft.com/office/drawing/2014/main" id="{C7E8F952-F14E-AFEB-C2A8-BDFAB6109872}"/>
              </a:ext>
            </a:extLst>
          </p:cNvPr>
          <p:cNvSpPr txBox="1"/>
          <p:nvPr/>
        </p:nvSpPr>
        <p:spPr bwMode="gray">
          <a:xfrm>
            <a:off x="6623306" y="2337045"/>
            <a:ext cx="1282402" cy="276999"/>
          </a:xfrm>
          <a:prstGeom prst="rect">
            <a:avLst/>
          </a:prstGeom>
          <a:noFill/>
        </p:spPr>
        <p:txBody>
          <a:bodyPr vert="horz" wrap="none" lIns="0" tIns="0" rIns="0" bIns="0" rtlCol="0">
            <a:spAutoFit/>
          </a:bodyPr>
          <a:lstStyle/>
          <a:p>
            <a:pPr algn="l">
              <a:spcBef>
                <a:spcPts val="600"/>
              </a:spcBef>
            </a:pPr>
            <a:r>
              <a:rPr lang="en-US" b="1" u="sng" dirty="0">
                <a:solidFill>
                  <a:srgbClr val="00B050"/>
                </a:solidFill>
              </a:rPr>
              <a:t>This is fine:</a:t>
            </a:r>
          </a:p>
        </p:txBody>
      </p:sp>
      <p:sp>
        <p:nvSpPr>
          <p:cNvPr id="10" name="Content Placeholder 5">
            <a:extLst>
              <a:ext uri="{FF2B5EF4-FFF2-40B4-BE49-F238E27FC236}">
                <a16:creationId xmlns:a16="http://schemas.microsoft.com/office/drawing/2014/main" id="{7AA42551-5A70-BE26-0B56-00872122743D}"/>
              </a:ext>
            </a:extLst>
          </p:cNvPr>
          <p:cNvSpPr txBox="1">
            <a:spLocks/>
          </p:cNvSpPr>
          <p:nvPr/>
        </p:nvSpPr>
        <p:spPr bwMode="gray">
          <a:xfrm>
            <a:off x="1524000" y="2793203"/>
            <a:ext cx="4044696" cy="1260839"/>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{bad*negative-condition</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^selected &lt;any&gt;)</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p>
        </p:txBody>
      </p:sp>
      <p:sp>
        <p:nvSpPr>
          <p:cNvPr id="4" name="Content Placeholder 5">
            <a:extLst>
              <a:ext uri="{FF2B5EF4-FFF2-40B4-BE49-F238E27FC236}">
                <a16:creationId xmlns:a16="http://schemas.microsoft.com/office/drawing/2014/main" id="{97832403-1267-86D1-AFF6-10470349A4FE}"/>
              </a:ext>
            </a:extLst>
          </p:cNvPr>
          <p:cNvSpPr txBox="1">
            <a:spLocks/>
          </p:cNvSpPr>
          <p:nvPr/>
        </p:nvSpPr>
        <p:spPr bwMode="gray">
          <a:xfrm>
            <a:off x="3546348" y="5169656"/>
            <a:ext cx="4805172" cy="131276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{good*negative-condition*shorthand</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^type |state|</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^selected )</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a:t>
            </a:r>
          </a:p>
        </p:txBody>
      </p:sp>
      <p:sp>
        <p:nvSpPr>
          <p:cNvPr id="6" name="TextBox 5">
            <a:extLst>
              <a:ext uri="{FF2B5EF4-FFF2-40B4-BE49-F238E27FC236}">
                <a16:creationId xmlns:a16="http://schemas.microsoft.com/office/drawing/2014/main" id="{891F9051-16CA-E0BE-817F-A442806F8826}"/>
              </a:ext>
            </a:extLst>
          </p:cNvPr>
          <p:cNvSpPr txBox="1"/>
          <p:nvPr/>
        </p:nvSpPr>
        <p:spPr bwMode="gray">
          <a:xfrm>
            <a:off x="2102106" y="5210296"/>
            <a:ext cx="1282402" cy="276999"/>
          </a:xfrm>
          <a:prstGeom prst="rect">
            <a:avLst/>
          </a:prstGeom>
          <a:noFill/>
        </p:spPr>
        <p:txBody>
          <a:bodyPr vert="horz" wrap="none" lIns="0" tIns="0" rIns="0" bIns="0" rtlCol="0">
            <a:spAutoFit/>
          </a:bodyPr>
          <a:lstStyle/>
          <a:p>
            <a:pPr algn="l">
              <a:spcBef>
                <a:spcPts val="600"/>
              </a:spcBef>
            </a:pPr>
            <a:r>
              <a:rPr lang="en-US" b="1" u="sng" dirty="0">
                <a:solidFill>
                  <a:srgbClr val="00B050"/>
                </a:solidFill>
              </a:rPr>
              <a:t>This is fine:</a:t>
            </a:r>
          </a:p>
        </p:txBody>
      </p:sp>
    </p:spTree>
    <p:extLst>
      <p:ext uri="{BB962C8B-B14F-4D97-AF65-F5344CB8AC3E}">
        <p14:creationId xmlns:p14="http://schemas.microsoft.com/office/powerpoint/2010/main" val="14102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C345-65F4-2CC1-B1D5-9DA98648C8A6}"/>
              </a:ext>
            </a:extLst>
          </p:cNvPr>
          <p:cNvSpPr>
            <a:spLocks noGrp="1"/>
          </p:cNvSpPr>
          <p:nvPr>
            <p:ph type="title"/>
          </p:nvPr>
        </p:nvSpPr>
        <p:spPr/>
        <p:txBody>
          <a:bodyPr/>
          <a:lstStyle/>
          <a:p>
            <a:r>
              <a:rPr lang="en-US" dirty="0"/>
              <a:t>Rule Effect Persistence</a:t>
            </a:r>
          </a:p>
        </p:txBody>
      </p:sp>
      <p:sp>
        <p:nvSpPr>
          <p:cNvPr id="3" name="Content Placeholder 2">
            <a:extLst>
              <a:ext uri="{FF2B5EF4-FFF2-40B4-BE49-F238E27FC236}">
                <a16:creationId xmlns:a16="http://schemas.microsoft.com/office/drawing/2014/main" id="{9E767582-0CB5-0F21-92FF-65026158DC2C}"/>
              </a:ext>
            </a:extLst>
          </p:cNvPr>
          <p:cNvSpPr>
            <a:spLocks noGrp="1"/>
          </p:cNvSpPr>
          <p:nvPr>
            <p:ph idx="1"/>
          </p:nvPr>
        </p:nvSpPr>
        <p:spPr/>
        <p:txBody>
          <a:bodyPr>
            <a:normAutofit/>
          </a:bodyPr>
          <a:lstStyle/>
          <a:p>
            <a:r>
              <a:rPr lang="en-US" sz="2000" dirty="0"/>
              <a:t>When our </a:t>
            </a:r>
            <a:r>
              <a:rPr lang="en-US" sz="2000" b="1" dirty="0"/>
              <a:t>proposal</a:t>
            </a:r>
            <a:r>
              <a:rPr lang="en-US" sz="2000" dirty="0"/>
              <a:t> rule retracted, the operator </a:t>
            </a:r>
            <a:r>
              <a:rPr lang="en-US" sz="2000" u="sng" dirty="0"/>
              <a:t>proposal was removed</a:t>
            </a:r>
            <a:r>
              <a:rPr lang="en-US" sz="2000" dirty="0"/>
              <a:t> from WM.</a:t>
            </a:r>
          </a:p>
          <a:p>
            <a:r>
              <a:rPr lang="en-US" sz="2000" dirty="0"/>
              <a:t>But when our </a:t>
            </a:r>
            <a:r>
              <a:rPr lang="en-US" sz="2000" b="1" dirty="0"/>
              <a:t>apply</a:t>
            </a:r>
            <a:r>
              <a:rPr lang="en-US" sz="2000" dirty="0"/>
              <a:t> rule retracted, the </a:t>
            </a:r>
            <a:r>
              <a:rPr lang="en-US" sz="2000" dirty="0">
                <a:latin typeface="Consolas" panose="020B0609020204030204" pitchFamily="49" charset="0"/>
                <a:ea typeface="Menlo" panose="020B0609030804020204" pitchFamily="49" charset="0"/>
                <a:cs typeface="Menlo" panose="020B0609030804020204" pitchFamily="49" charset="0"/>
              </a:rPr>
              <a:t>^selected &lt;sup&gt;</a:t>
            </a:r>
            <a:r>
              <a:rPr lang="en-US" sz="2000" dirty="0"/>
              <a:t> WME </a:t>
            </a:r>
            <a:r>
              <a:rPr lang="en-US" sz="2000" u="sng" dirty="0"/>
              <a:t>stayed in WM</a:t>
            </a:r>
            <a:r>
              <a:rPr lang="en-US" sz="2000" dirty="0"/>
              <a:t>.</a:t>
            </a:r>
          </a:p>
          <a:p>
            <a:pPr marL="285750" indent="-285750">
              <a:buFont typeface="Arial" panose="020B0604020202020204" pitchFamily="34" charset="0"/>
              <a:buChar char="•"/>
            </a:pPr>
            <a:r>
              <a:rPr lang="en-US" sz="2000" i="1" dirty="0"/>
              <a:t>Why the difference?</a:t>
            </a:r>
          </a:p>
          <a:p>
            <a:pPr marL="285750" indent="-285750">
              <a:buFont typeface="Arial" panose="020B0604020202020204" pitchFamily="34" charset="0"/>
              <a:buChar char="•"/>
            </a:pPr>
            <a:endParaRPr lang="en-US" sz="2000" dirty="0"/>
          </a:p>
          <a:p>
            <a:r>
              <a:rPr lang="en-US" sz="2000" dirty="0"/>
              <a:t>For normal Soar rules:</a:t>
            </a:r>
          </a:p>
          <a:p>
            <a:pPr marL="285750" indent="-285750">
              <a:buFont typeface="Arial" panose="020B0604020202020204" pitchFamily="34" charset="0"/>
              <a:buChar char="•"/>
            </a:pPr>
            <a:r>
              <a:rPr lang="en-US" sz="2000" dirty="0"/>
              <a:t>The action effects are always undone as soon as the rule instance retracts</a:t>
            </a:r>
          </a:p>
          <a:p>
            <a:r>
              <a:rPr lang="en-US" sz="2000" i="1" dirty="0"/>
              <a:t>Apply rules are special</a:t>
            </a:r>
            <a:r>
              <a:rPr lang="en-US" sz="2000" dirty="0"/>
              <a:t>:</a:t>
            </a:r>
          </a:p>
          <a:p>
            <a:pPr marL="285750" indent="-285750">
              <a:buFont typeface="Arial" panose="020B0604020202020204" pitchFamily="34" charset="0"/>
              <a:buChar char="•"/>
            </a:pPr>
            <a:r>
              <a:rPr lang="en-US" sz="2000" b="1" dirty="0"/>
              <a:t>Apply rule actions are permanent</a:t>
            </a:r>
          </a:p>
          <a:p>
            <a:pPr marL="285750" indent="-285750">
              <a:buFont typeface="Arial" panose="020B0604020202020204" pitchFamily="34" charset="0"/>
              <a:buChar char="•"/>
            </a:pPr>
            <a:r>
              <a:rPr lang="en-US" sz="2000" dirty="0"/>
              <a:t>(Until some other rule makes further changes)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859131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AE5D0-B5BF-6B44-92E5-744002B80039}"/>
              </a:ext>
            </a:extLst>
          </p:cNvPr>
          <p:cNvSpPr>
            <a:spLocks noGrp="1"/>
          </p:cNvSpPr>
          <p:nvPr>
            <p:ph type="title"/>
          </p:nvPr>
        </p:nvSpPr>
        <p:spPr/>
        <p:txBody>
          <a:bodyPr/>
          <a:lstStyle/>
          <a:p>
            <a:r>
              <a:rPr lang="en-US" dirty="0" err="1"/>
              <a:t>i</a:t>
            </a:r>
            <a:r>
              <a:rPr lang="en-US" dirty="0"/>
              <a:t>-support vs o-support</a:t>
            </a:r>
          </a:p>
        </p:txBody>
      </p:sp>
      <p:sp>
        <p:nvSpPr>
          <p:cNvPr id="3" name="Content Placeholder 2">
            <a:extLst>
              <a:ext uri="{FF2B5EF4-FFF2-40B4-BE49-F238E27FC236}">
                <a16:creationId xmlns:a16="http://schemas.microsoft.com/office/drawing/2014/main" id="{CCD981BE-A270-69BF-FD68-B03617E500DF}"/>
              </a:ext>
            </a:extLst>
          </p:cNvPr>
          <p:cNvSpPr>
            <a:spLocks noGrp="1"/>
          </p:cNvSpPr>
          <p:nvPr>
            <p:ph idx="1"/>
          </p:nvPr>
        </p:nvSpPr>
        <p:spPr>
          <a:xfrm>
            <a:off x="835152" y="1481328"/>
            <a:ext cx="10521696" cy="4005967"/>
          </a:xfrm>
        </p:spPr>
        <p:txBody>
          <a:bodyPr>
            <a:normAutofit/>
          </a:bodyPr>
          <a:lstStyle/>
          <a:p>
            <a:r>
              <a:rPr lang="en-US" sz="2400" i="1" dirty="0"/>
              <a:t>More formally:</a:t>
            </a:r>
          </a:p>
          <a:p>
            <a:endParaRPr lang="en-US" dirty="0"/>
          </a:p>
          <a:p>
            <a:r>
              <a:rPr lang="en-US" dirty="0"/>
              <a:t>Non-apply rules are said to have “</a:t>
            </a:r>
            <a:r>
              <a:rPr lang="en-US" b="1" dirty="0">
                <a:latin typeface="Consolas" panose="020B0609020204030204" pitchFamily="49" charset="0"/>
                <a:ea typeface="Menlo" panose="020B0609030804020204" pitchFamily="49" charset="0"/>
                <a:cs typeface="Menlo" panose="020B0609030804020204" pitchFamily="49" charset="0"/>
              </a:rPr>
              <a:t>i-support</a:t>
            </a:r>
            <a:r>
              <a:rPr lang="en-US" dirty="0"/>
              <a:t>”</a:t>
            </a:r>
          </a:p>
          <a:p>
            <a:pPr marL="285750" indent="-285750">
              <a:buFont typeface="Arial" panose="020B0604020202020204" pitchFamily="34" charset="0"/>
              <a:buChar char="•"/>
            </a:pPr>
            <a:r>
              <a:rPr lang="en-US" dirty="0"/>
              <a:t>This stands for “instantiation support”</a:t>
            </a:r>
          </a:p>
          <a:p>
            <a:pPr marL="285750" indent="-285750">
              <a:buFont typeface="Arial" panose="020B0604020202020204" pitchFamily="34" charset="0"/>
              <a:buChar char="•"/>
            </a:pPr>
            <a:r>
              <a:rPr lang="en-US" dirty="0"/>
              <a:t>That is, their RHS results are supported in WM by the rule instantiation that created them.</a:t>
            </a:r>
          </a:p>
          <a:p>
            <a:pPr marL="285750" indent="-285750">
              <a:buFont typeface="Arial" panose="020B0604020202020204" pitchFamily="34" charset="0"/>
              <a:buChar char="•"/>
            </a:pPr>
            <a:r>
              <a:rPr lang="en-US" dirty="0"/>
              <a:t>Once the instantiation retracts (its LHS no longer matches), the results lose support and are undone.</a:t>
            </a:r>
          </a:p>
          <a:p>
            <a:endParaRPr lang="en-US" dirty="0"/>
          </a:p>
          <a:p>
            <a:r>
              <a:rPr lang="en-US" dirty="0"/>
              <a:t>Apply rules are said to have “</a:t>
            </a:r>
            <a:r>
              <a:rPr lang="en-US" b="1" dirty="0">
                <a:latin typeface="Consolas" panose="020B0609020204030204" pitchFamily="49" charset="0"/>
                <a:ea typeface="Menlo" panose="020B0609030804020204" pitchFamily="49" charset="0"/>
                <a:cs typeface="Menlo" panose="020B0609030804020204" pitchFamily="49" charset="0"/>
              </a:rPr>
              <a:t>o-support</a:t>
            </a:r>
            <a:r>
              <a:rPr lang="en-US" dirty="0"/>
              <a:t>”</a:t>
            </a:r>
          </a:p>
          <a:p>
            <a:pPr marL="285750" indent="-285750">
              <a:buFont typeface="Arial" panose="020B0604020202020204" pitchFamily="34" charset="0"/>
              <a:buChar char="•"/>
            </a:pPr>
            <a:r>
              <a:rPr lang="en-US" dirty="0"/>
              <a:t>This stands for “operator support”</a:t>
            </a:r>
          </a:p>
          <a:p>
            <a:pPr marL="285750" indent="-285750">
              <a:buFont typeface="Arial" panose="020B0604020202020204" pitchFamily="34" charset="0"/>
              <a:buChar char="•"/>
            </a:pPr>
            <a:r>
              <a:rPr lang="en-US" dirty="0"/>
              <a:t>That is, their RHS results are supported in WM by the operator decision.</a:t>
            </a:r>
          </a:p>
          <a:p>
            <a:pPr marL="285750" indent="-285750">
              <a:buFont typeface="Arial" panose="020B0604020202020204" pitchFamily="34" charset="0"/>
              <a:buChar char="•"/>
            </a:pPr>
            <a:r>
              <a:rPr lang="en-US" dirty="0"/>
              <a:t>Even when the instantiation retracts, the results keep their support.</a:t>
            </a:r>
          </a:p>
        </p:txBody>
      </p:sp>
      <p:sp>
        <p:nvSpPr>
          <p:cNvPr id="4" name="Rectangle 3">
            <a:extLst>
              <a:ext uri="{FF2B5EF4-FFF2-40B4-BE49-F238E27FC236}">
                <a16:creationId xmlns:a16="http://schemas.microsoft.com/office/drawing/2014/main" id="{77C1A981-A9F4-8ED4-D7BE-8B75035AD19B}"/>
              </a:ext>
            </a:extLst>
          </p:cNvPr>
          <p:cNvSpPr/>
          <p:nvPr/>
        </p:nvSpPr>
        <p:spPr bwMode="gray">
          <a:xfrm>
            <a:off x="7251193" y="1244386"/>
            <a:ext cx="3986784" cy="121695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If an </a:t>
            </a:r>
            <a:r>
              <a:rPr lang="en-US" sz="2000" b="1" dirty="0" err="1">
                <a:solidFill>
                  <a:schemeClr val="accent6"/>
                </a:solidFill>
                <a:latin typeface="+mj-lt"/>
                <a:ea typeface="Menlo" panose="020B0609030804020204" pitchFamily="49" charset="0"/>
                <a:cs typeface="Menlo" panose="020B0609030804020204" pitchFamily="49" charset="0"/>
              </a:rPr>
              <a:t>i</a:t>
            </a:r>
            <a:r>
              <a:rPr lang="en-US" sz="2000" b="1" dirty="0">
                <a:solidFill>
                  <a:schemeClr val="accent6"/>
                </a:solidFill>
                <a:latin typeface="+mj-lt"/>
                <a:ea typeface="Menlo" panose="020B0609030804020204" pitchFamily="49" charset="0"/>
                <a:cs typeface="Menlo" panose="020B0609030804020204" pitchFamily="49" charset="0"/>
              </a:rPr>
              <a:t>-supported rule removed a WME, the WME will </a:t>
            </a:r>
            <a:r>
              <a:rPr lang="en-US" sz="2000" b="1" i="1" dirty="0">
                <a:solidFill>
                  <a:schemeClr val="accent6"/>
                </a:solidFill>
                <a:latin typeface="+mj-lt"/>
                <a:ea typeface="Menlo" panose="020B0609030804020204" pitchFamily="49" charset="0"/>
                <a:cs typeface="Menlo" panose="020B0609030804020204" pitchFamily="49" charset="0"/>
              </a:rPr>
              <a:t>reappear</a:t>
            </a:r>
            <a:r>
              <a:rPr lang="en-US" sz="2000" b="1" dirty="0">
                <a:solidFill>
                  <a:schemeClr val="accent6"/>
                </a:solidFill>
                <a:latin typeface="+mj-lt"/>
                <a:ea typeface="Menlo" panose="020B0609030804020204" pitchFamily="49" charset="0"/>
                <a:cs typeface="Menlo" panose="020B0609030804020204" pitchFamily="49" charset="0"/>
              </a:rPr>
              <a:t> once the instantiation retracts!</a:t>
            </a:r>
          </a:p>
        </p:txBody>
      </p:sp>
    </p:spTree>
    <p:extLst>
      <p:ext uri="{BB962C8B-B14F-4D97-AF65-F5344CB8AC3E}">
        <p14:creationId xmlns:p14="http://schemas.microsoft.com/office/powerpoint/2010/main" val="252541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1265-DAB2-5660-48C5-0F00DACF4E35}"/>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A19645B2-8EAE-088C-4767-56568E3D9EA7}"/>
              </a:ext>
            </a:extLst>
          </p:cNvPr>
          <p:cNvSpPr>
            <a:spLocks noGrp="1"/>
          </p:cNvSpPr>
          <p:nvPr>
            <p:ph idx="1"/>
          </p:nvPr>
        </p:nvSpPr>
        <p:spPr>
          <a:xfrm>
            <a:off x="535432" y="1557210"/>
            <a:ext cx="4849368" cy="3930085"/>
          </a:xfrm>
        </p:spPr>
        <p:txBody>
          <a:bodyPr>
            <a:normAutofit/>
          </a:bodyPr>
          <a:lstStyle/>
          <a:p>
            <a:r>
              <a:rPr lang="en-US" sz="2400" dirty="0"/>
              <a:t>After running your agent for 7 steps, you should see the following:</a:t>
            </a:r>
          </a:p>
          <a:p>
            <a:pPr marL="285750" indent="-285750">
              <a:buFont typeface="Arial" panose="020B0604020202020204" pitchFamily="34" charset="0"/>
              <a:buChar char="•"/>
            </a:pPr>
            <a:r>
              <a:rPr lang="en-US" sz="2400" dirty="0"/>
              <a:t>Each input supplier is selected in alphanumeric order!</a:t>
            </a:r>
          </a:p>
          <a:p>
            <a:endParaRPr lang="en-US" sz="2400" dirty="0"/>
          </a:p>
          <a:p>
            <a:r>
              <a:rPr lang="en-US" sz="2400" dirty="0"/>
              <a:t>If so, </a:t>
            </a:r>
            <a:r>
              <a:rPr lang="en-US" sz="2400" b="1" dirty="0"/>
              <a:t>congratulations</a:t>
            </a:r>
            <a:r>
              <a:rPr lang="en-US" sz="2400" dirty="0"/>
              <a:t>!</a:t>
            </a:r>
            <a:br>
              <a:rPr lang="en-US" sz="2400" dirty="0"/>
            </a:br>
            <a:r>
              <a:rPr lang="en-US" sz="2400" dirty="0"/>
              <a:t>You have completed Project 03!</a:t>
            </a:r>
          </a:p>
        </p:txBody>
      </p:sp>
      <p:pic>
        <p:nvPicPr>
          <p:cNvPr id="4" name="Picture 3">
            <a:extLst>
              <a:ext uri="{FF2B5EF4-FFF2-40B4-BE49-F238E27FC236}">
                <a16:creationId xmlns:a16="http://schemas.microsoft.com/office/drawing/2014/main" id="{5C05031B-F3C1-90F6-F705-371071E9DC2F}"/>
              </a:ext>
            </a:extLst>
          </p:cNvPr>
          <p:cNvPicPr>
            <a:picLocks noChangeAspect="1"/>
          </p:cNvPicPr>
          <p:nvPr/>
        </p:nvPicPr>
        <p:blipFill>
          <a:blip r:embed="rId2"/>
          <a:srcRect/>
          <a:stretch/>
        </p:blipFill>
        <p:spPr>
          <a:xfrm>
            <a:off x="5640073" y="1282890"/>
            <a:ext cx="6006296" cy="366576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278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4D43-B77C-A08D-D77B-95D91CC0262E}"/>
              </a:ext>
            </a:extLst>
          </p:cNvPr>
          <p:cNvSpPr>
            <a:spLocks noGrp="1"/>
          </p:cNvSpPr>
          <p:nvPr>
            <p:ph type="title"/>
          </p:nvPr>
        </p:nvSpPr>
        <p:spPr/>
        <p:txBody>
          <a:bodyPr/>
          <a:lstStyle/>
          <a:p>
            <a:r>
              <a:rPr lang="en-US" dirty="0"/>
              <a:t>Extra: Operator No-Change Impasses</a:t>
            </a:r>
          </a:p>
        </p:txBody>
      </p:sp>
      <p:sp>
        <p:nvSpPr>
          <p:cNvPr id="3" name="Content Placeholder 2">
            <a:extLst>
              <a:ext uri="{FF2B5EF4-FFF2-40B4-BE49-F238E27FC236}">
                <a16:creationId xmlns:a16="http://schemas.microsoft.com/office/drawing/2014/main" id="{6A3241B8-9CC2-43D7-0748-3F543DE38A74}"/>
              </a:ext>
            </a:extLst>
          </p:cNvPr>
          <p:cNvSpPr>
            <a:spLocks noGrp="1"/>
          </p:cNvSpPr>
          <p:nvPr>
            <p:ph idx="1"/>
          </p:nvPr>
        </p:nvSpPr>
        <p:spPr/>
        <p:txBody>
          <a:bodyPr/>
          <a:lstStyle/>
          <a:p>
            <a:r>
              <a:rPr lang="en-US" dirty="0"/>
              <a:t>When we were missing an apply rule, we got an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operator no-change</a:t>
            </a:r>
            <a:r>
              <a:rPr lang="en-US" dirty="0">
                <a:latin typeface="Consolas" panose="020B0609020204030204" pitchFamily="49" charset="0"/>
              </a:rPr>
              <a:t>)</a:t>
            </a:r>
            <a:r>
              <a:rPr lang="en-US" dirty="0"/>
              <a:t> impasse</a:t>
            </a:r>
          </a:p>
          <a:p>
            <a:r>
              <a:rPr lang="en-US" dirty="0"/>
              <a:t>When we had an apply rule but the proposal didn’t retract, we still got the same impasse</a:t>
            </a:r>
          </a:p>
          <a:p>
            <a:pPr marL="285750" indent="-285750">
              <a:buFont typeface="Arial" panose="020B0604020202020204" pitchFamily="34" charset="0"/>
              <a:buChar char="•"/>
            </a:pPr>
            <a:r>
              <a:rPr lang="en-US" i="1" dirty="0"/>
              <a:t>Was this the same impasse? </a:t>
            </a:r>
            <a:r>
              <a:rPr lang="en-US" dirty="0"/>
              <a:t>Not quite!</a:t>
            </a:r>
          </a:p>
          <a:p>
            <a:pPr marL="285750" indent="-285750">
              <a:buFont typeface="Arial" panose="020B0604020202020204" pitchFamily="34" charset="0"/>
              <a:buChar char="•"/>
            </a:pPr>
            <a:endParaRPr lang="en-US" dirty="0"/>
          </a:p>
          <a:p>
            <a:r>
              <a:rPr lang="en-US" dirty="0"/>
              <a:t>In Soar you can get an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operator no-change</a:t>
            </a:r>
            <a:r>
              <a:rPr lang="en-US" dirty="0">
                <a:latin typeface="Consolas" panose="020B0609020204030204" pitchFamily="49" charset="0"/>
              </a:rPr>
              <a:t>)</a:t>
            </a:r>
            <a:r>
              <a:rPr lang="en-US" dirty="0"/>
              <a:t> impasse for two reasons:</a:t>
            </a:r>
          </a:p>
          <a:p>
            <a:pPr marL="342900" indent="-342900">
              <a:buAutoNum type="arabicPeriod"/>
            </a:pPr>
            <a:r>
              <a:rPr lang="en-US" dirty="0"/>
              <a:t>Your operator isn’t applied (no matching apply rules)</a:t>
            </a:r>
          </a:p>
          <a:p>
            <a:pPr marL="342900" indent="-342900">
              <a:buAutoNum type="arabicPeriod"/>
            </a:pPr>
            <a:r>
              <a:rPr lang="en-US" dirty="0"/>
              <a:t>Your operator was applied but the apply rules didn’t resolve the proposal (because the propose rule didn’t retract)</a:t>
            </a:r>
          </a:p>
          <a:p>
            <a:pPr marL="342900" indent="-342900">
              <a:buAutoNum type="arabicPeriod"/>
            </a:pPr>
            <a:endParaRPr lang="en-US" dirty="0"/>
          </a:p>
          <a:p>
            <a:r>
              <a:rPr lang="en-US" dirty="0"/>
              <a:t>If you see this impasse from your code where it shouldn’t be, check for both causes!</a:t>
            </a:r>
          </a:p>
        </p:txBody>
      </p:sp>
    </p:spTree>
    <p:extLst>
      <p:ext uri="{BB962C8B-B14F-4D97-AF65-F5344CB8AC3E}">
        <p14:creationId xmlns:p14="http://schemas.microsoft.com/office/powerpoint/2010/main" val="415507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AB19-574B-BCCC-465C-5A98AEE5E4A6}"/>
              </a:ext>
            </a:extLst>
          </p:cNvPr>
          <p:cNvSpPr>
            <a:spLocks noGrp="1"/>
          </p:cNvSpPr>
          <p:nvPr>
            <p:ph type="title"/>
          </p:nvPr>
        </p:nvSpPr>
        <p:spPr/>
        <p:txBody>
          <a:bodyPr/>
          <a:lstStyle/>
          <a:p>
            <a:r>
              <a:rPr lang="en-US" dirty="0"/>
              <a:t>Extra: Types of Impasses</a:t>
            </a:r>
          </a:p>
        </p:txBody>
      </p:sp>
      <p:sp>
        <p:nvSpPr>
          <p:cNvPr id="3" name="Content Placeholder 2">
            <a:extLst>
              <a:ext uri="{FF2B5EF4-FFF2-40B4-BE49-F238E27FC236}">
                <a16:creationId xmlns:a16="http://schemas.microsoft.com/office/drawing/2014/main" id="{128A87A9-6F70-7EB0-58BA-C6D24BE11A82}"/>
              </a:ext>
            </a:extLst>
          </p:cNvPr>
          <p:cNvSpPr>
            <a:spLocks noGrp="1"/>
          </p:cNvSpPr>
          <p:nvPr>
            <p:ph idx="1"/>
          </p:nvPr>
        </p:nvSpPr>
        <p:spPr>
          <a:xfrm>
            <a:off x="978408" y="1390904"/>
            <a:ext cx="9689592" cy="701358"/>
          </a:xfrm>
        </p:spPr>
        <p:txBody>
          <a:bodyPr>
            <a:normAutofit/>
          </a:bodyPr>
          <a:lstStyle/>
          <a:p>
            <a:r>
              <a:rPr lang="en-US" sz="2400" dirty="0"/>
              <a:t>Here is a reference table of the types of impasses and their meanings:</a:t>
            </a:r>
          </a:p>
        </p:txBody>
      </p:sp>
      <p:graphicFrame>
        <p:nvGraphicFramePr>
          <p:cNvPr id="4" name="Table 4">
            <a:extLst>
              <a:ext uri="{FF2B5EF4-FFF2-40B4-BE49-F238E27FC236}">
                <a16:creationId xmlns:a16="http://schemas.microsoft.com/office/drawing/2014/main" id="{22DEAD95-8FB1-4AD6-03C3-22A7D28E906C}"/>
              </a:ext>
            </a:extLst>
          </p:cNvPr>
          <p:cNvGraphicFramePr>
            <a:graphicFrameLocks noGrp="1"/>
          </p:cNvGraphicFramePr>
          <p:nvPr>
            <p:extLst>
              <p:ext uri="{D42A27DB-BD31-4B8C-83A1-F6EECF244321}">
                <p14:modId xmlns:p14="http://schemas.microsoft.com/office/powerpoint/2010/main" val="488724939"/>
              </p:ext>
            </p:extLst>
          </p:nvPr>
        </p:nvGraphicFramePr>
        <p:xfrm>
          <a:off x="914399" y="2092262"/>
          <a:ext cx="10363202" cy="3997960"/>
        </p:xfrm>
        <a:graphic>
          <a:graphicData uri="http://schemas.openxmlformats.org/drawingml/2006/table">
            <a:tbl>
              <a:tblPr firstRow="1" bandRow="1">
                <a:tableStyleId>{5C22544A-7EE6-4342-B048-85BDC9FD1C3A}</a:tableStyleId>
              </a:tblPr>
              <a:tblGrid>
                <a:gridCol w="2322787">
                  <a:extLst>
                    <a:ext uri="{9D8B030D-6E8A-4147-A177-3AD203B41FA5}">
                      <a16:colId xmlns:a16="http://schemas.microsoft.com/office/drawing/2014/main" val="2494846024"/>
                    </a:ext>
                  </a:extLst>
                </a:gridCol>
                <a:gridCol w="3899338">
                  <a:extLst>
                    <a:ext uri="{9D8B030D-6E8A-4147-A177-3AD203B41FA5}">
                      <a16:colId xmlns:a16="http://schemas.microsoft.com/office/drawing/2014/main" val="241973429"/>
                    </a:ext>
                  </a:extLst>
                </a:gridCol>
                <a:gridCol w="4141077">
                  <a:extLst>
                    <a:ext uri="{9D8B030D-6E8A-4147-A177-3AD203B41FA5}">
                      <a16:colId xmlns:a16="http://schemas.microsoft.com/office/drawing/2014/main" val="4221753359"/>
                    </a:ext>
                  </a:extLst>
                </a:gridCol>
              </a:tblGrid>
              <a:tr h="370840">
                <a:tc>
                  <a:txBody>
                    <a:bodyPr/>
                    <a:lstStyle/>
                    <a:p>
                      <a:r>
                        <a:rPr lang="en-US" sz="1600" dirty="0"/>
                        <a:t>Impasse Name</a:t>
                      </a:r>
                    </a:p>
                  </a:txBody>
                  <a:tcPr/>
                </a:tc>
                <a:tc>
                  <a:txBody>
                    <a:bodyPr/>
                    <a:lstStyle/>
                    <a:p>
                      <a:r>
                        <a:rPr lang="en-US" sz="1600" dirty="0"/>
                        <a:t>Cause</a:t>
                      </a:r>
                    </a:p>
                  </a:txBody>
                  <a:tcPr/>
                </a:tc>
                <a:tc>
                  <a:txBody>
                    <a:bodyPr/>
                    <a:lstStyle/>
                    <a:p>
                      <a:r>
                        <a:rPr lang="en-US" sz="1600" dirty="0"/>
                        <a:t>Description</a:t>
                      </a:r>
                    </a:p>
                  </a:txBody>
                  <a:tcPr/>
                </a:tc>
                <a:extLst>
                  <a:ext uri="{0D108BD9-81ED-4DB2-BD59-A6C34878D82A}">
                    <a16:rowId xmlns:a16="http://schemas.microsoft.com/office/drawing/2014/main" val="2155084418"/>
                  </a:ext>
                </a:extLst>
              </a:tr>
              <a:tr h="370840">
                <a:tc>
                  <a:txBody>
                    <a:bodyPr/>
                    <a:lstStyle/>
                    <a:p>
                      <a:r>
                        <a:rPr lang="en-US" sz="1400" b="1" dirty="0">
                          <a:latin typeface="Consolas" panose="020B0609020204030204" pitchFamily="49" charset="0"/>
                          <a:ea typeface="Menlo" panose="020B0609030804020204" pitchFamily="49" charset="0"/>
                          <a:cs typeface="Menlo" panose="020B0609030804020204" pitchFamily="49" charset="0"/>
                        </a:rPr>
                        <a:t>(state no-change)</a:t>
                      </a:r>
                    </a:p>
                  </a:txBody>
                  <a:tcPr/>
                </a:tc>
                <a:tc>
                  <a:txBody>
                    <a:bodyPr/>
                    <a:lstStyle/>
                    <a:p>
                      <a:r>
                        <a:rPr lang="en-US" sz="1600" dirty="0"/>
                        <a:t>When the proposal phase runs to quiescence and no operators are proposed </a:t>
                      </a:r>
                    </a:p>
                  </a:txBody>
                  <a:tcPr/>
                </a:tc>
                <a:tc>
                  <a:txBody>
                    <a:bodyPr/>
                    <a:lstStyle/>
                    <a:p>
                      <a:r>
                        <a:rPr lang="en-US" sz="1600" dirty="0"/>
                        <a:t>The agent doesn’t know what it could try to do next. (Such as when there are no rules, or when the task is done.)</a:t>
                      </a:r>
                    </a:p>
                  </a:txBody>
                  <a:tcPr/>
                </a:tc>
                <a:extLst>
                  <a:ext uri="{0D108BD9-81ED-4DB2-BD59-A6C34878D82A}">
                    <a16:rowId xmlns:a16="http://schemas.microsoft.com/office/drawing/2014/main" val="1876911131"/>
                  </a:ext>
                </a:extLst>
              </a:tr>
              <a:tr h="370840">
                <a:tc>
                  <a:txBody>
                    <a:bodyPr/>
                    <a:lstStyle/>
                    <a:p>
                      <a:r>
                        <a:rPr lang="en-US" sz="1400" b="1" dirty="0">
                          <a:latin typeface="Consolas" panose="020B0609020204030204" pitchFamily="49" charset="0"/>
                          <a:ea typeface="Menlo" panose="020B0609030804020204" pitchFamily="49" charset="0"/>
                          <a:cs typeface="Menlo" panose="020B0609030804020204" pitchFamily="49" charset="0"/>
                        </a:rPr>
                        <a:t>(operator no-change)</a:t>
                      </a:r>
                    </a:p>
                  </a:txBody>
                  <a:tcPr/>
                </a:tc>
                <a:tc>
                  <a:txBody>
                    <a:bodyPr/>
                    <a:lstStyle/>
                    <a:p>
                      <a:r>
                        <a:rPr lang="en-US" sz="1600" dirty="0"/>
                        <a:t>When the proposal phase runs to quiescence and no new operator has been selected </a:t>
                      </a:r>
                    </a:p>
                  </a:txBody>
                  <a:tcPr/>
                </a:tc>
                <a:tc>
                  <a:txBody>
                    <a:bodyPr/>
                    <a:lstStyle/>
                    <a:p>
                      <a:r>
                        <a:rPr lang="en-US" sz="1600" dirty="0"/>
                        <a:t>The agent isn’t making progress toward its goal.</a:t>
                      </a:r>
                    </a:p>
                  </a:txBody>
                  <a:tcPr/>
                </a:tc>
                <a:extLst>
                  <a:ext uri="{0D108BD9-81ED-4DB2-BD59-A6C34878D82A}">
                    <a16:rowId xmlns:a16="http://schemas.microsoft.com/office/drawing/2014/main" val="516193480"/>
                  </a:ext>
                </a:extLst>
              </a:tr>
              <a:tr h="370840">
                <a:tc>
                  <a:txBody>
                    <a:bodyPr/>
                    <a:lstStyle/>
                    <a:p>
                      <a:r>
                        <a:rPr lang="en-US" sz="1400" b="1" dirty="0">
                          <a:latin typeface="Consolas" panose="020B0609020204030204" pitchFamily="49" charset="0"/>
                          <a:ea typeface="Menlo" panose="020B0609030804020204" pitchFamily="49" charset="0"/>
                          <a:cs typeface="Menlo" panose="020B0609030804020204" pitchFamily="49" charset="0"/>
                        </a:rPr>
                        <a:t>(operator tie)</a:t>
                      </a:r>
                    </a:p>
                  </a:txBody>
                  <a:tcPr/>
                </a:tc>
                <a:tc>
                  <a:txBody>
                    <a:bodyPr/>
                    <a:lstStyle/>
                    <a:p>
                      <a:r>
                        <a:rPr lang="en-US" sz="1600" dirty="0"/>
                        <a:t>When there is a collection of equally eligible operators competing for selection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agent doesn’t know how to choose among two or more operators.</a:t>
                      </a:r>
                    </a:p>
                  </a:txBody>
                  <a:tcPr/>
                </a:tc>
                <a:extLst>
                  <a:ext uri="{0D108BD9-81ED-4DB2-BD59-A6C34878D82A}">
                    <a16:rowId xmlns:a16="http://schemas.microsoft.com/office/drawing/2014/main" val="4011629679"/>
                  </a:ext>
                </a:extLst>
              </a:tr>
              <a:tr h="370840">
                <a:tc>
                  <a:txBody>
                    <a:bodyPr/>
                    <a:lstStyle/>
                    <a:p>
                      <a:r>
                        <a:rPr lang="en-US" sz="1400" b="1" dirty="0">
                          <a:latin typeface="Consolas" panose="020B0609020204030204" pitchFamily="49" charset="0"/>
                          <a:ea typeface="Menlo" panose="020B0609030804020204" pitchFamily="49" charset="0"/>
                          <a:cs typeface="Menlo" panose="020B0609030804020204" pitchFamily="49" charset="0"/>
                        </a:rPr>
                        <a:t>(operator conflict)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When two or more objects are better than each other and not dominated by a third operator</a:t>
                      </a:r>
                      <a:endParaRPr lang="en-US" sz="1600" dirty="0"/>
                    </a:p>
                  </a:txBody>
                  <a:tcPr/>
                </a:tc>
                <a:tc>
                  <a:txBody>
                    <a:bodyPr/>
                    <a:lstStyle/>
                    <a:p>
                      <a:r>
                        <a:rPr lang="en-US" sz="1600" dirty="0"/>
                        <a:t>The agent has conflicting preferences among proposed operators.</a:t>
                      </a:r>
                    </a:p>
                  </a:txBody>
                  <a:tcPr/>
                </a:tc>
                <a:extLst>
                  <a:ext uri="{0D108BD9-81ED-4DB2-BD59-A6C34878D82A}">
                    <a16:rowId xmlns:a16="http://schemas.microsoft.com/office/drawing/2014/main" val="2904083792"/>
                  </a:ext>
                </a:extLst>
              </a:tr>
              <a:tr h="370840">
                <a:tc>
                  <a:txBody>
                    <a:bodyPr/>
                    <a:lstStyle/>
                    <a:p>
                      <a:r>
                        <a:rPr lang="en-US" sz="1400" b="1" dirty="0">
                          <a:latin typeface="Consolas" panose="020B0609020204030204" pitchFamily="49" charset="0"/>
                          <a:ea typeface="Menlo" panose="020B0609030804020204" pitchFamily="49" charset="0"/>
                          <a:cs typeface="Menlo" panose="020B0609030804020204" pitchFamily="49" charset="0"/>
                        </a:rPr>
                        <a:t>(constraint-failure)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When there are conflicting </a:t>
                      </a:r>
                      <a:r>
                        <a:rPr lang="en-US" sz="1600" i="1" kern="1200" dirty="0">
                          <a:solidFill>
                            <a:schemeClr val="dk1"/>
                          </a:solidFill>
                          <a:effectLst/>
                          <a:latin typeface="+mn-lt"/>
                          <a:ea typeface="+mn-ea"/>
                          <a:cs typeface="+mn-cs"/>
                        </a:rPr>
                        <a:t>necessity</a:t>
                      </a:r>
                      <a:r>
                        <a:rPr lang="en-US" sz="1600" kern="1200" dirty="0">
                          <a:solidFill>
                            <a:schemeClr val="dk1"/>
                          </a:solidFill>
                          <a:effectLst/>
                          <a:latin typeface="+mn-lt"/>
                          <a:ea typeface="+mn-ea"/>
                          <a:cs typeface="+mn-cs"/>
                        </a:rPr>
                        <a:t> preferences</a:t>
                      </a:r>
                      <a:endParaRPr lang="en-US" sz="1600" dirty="0"/>
                    </a:p>
                  </a:txBody>
                  <a:tcPr/>
                </a:tc>
                <a:tc>
                  <a:txBody>
                    <a:bodyPr/>
                    <a:lstStyle/>
                    <a:p>
                      <a:r>
                        <a:rPr lang="en-US" sz="1600" dirty="0"/>
                        <a:t>The agent has been told that more than one operator is mandatory to select this cycle.</a:t>
                      </a:r>
                    </a:p>
                  </a:txBody>
                  <a:tcPr/>
                </a:tc>
                <a:extLst>
                  <a:ext uri="{0D108BD9-81ED-4DB2-BD59-A6C34878D82A}">
                    <a16:rowId xmlns:a16="http://schemas.microsoft.com/office/drawing/2014/main" val="3271994747"/>
                  </a:ext>
                </a:extLst>
              </a:tr>
            </a:tbl>
          </a:graphicData>
        </a:graphic>
      </p:graphicFrame>
    </p:spTree>
    <p:extLst>
      <p:ext uri="{BB962C8B-B14F-4D97-AF65-F5344CB8AC3E}">
        <p14:creationId xmlns:p14="http://schemas.microsoft.com/office/powerpoint/2010/main" val="3317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03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fontScale="92500" lnSpcReduction="10000"/>
          </a:bodyPr>
          <a:lstStyle/>
          <a:p>
            <a:r>
              <a:rPr lang="en-US" sz="2800" dirty="0"/>
              <a:t>This lesson explains the following new concepts:</a:t>
            </a:r>
          </a:p>
          <a:p>
            <a:endParaRPr lang="en-US" sz="2800" dirty="0"/>
          </a:p>
          <a:p>
            <a:pPr marL="514350" indent="-514350">
              <a:buFont typeface="+mj-lt"/>
              <a:buAutoNum type="arabicPeriod"/>
            </a:pPr>
            <a:r>
              <a:rPr lang="en-US" sz="2800" dirty="0"/>
              <a:t>Soar Operators</a:t>
            </a:r>
          </a:p>
          <a:p>
            <a:pPr marL="742950" lvl="1" indent="-514350"/>
            <a:r>
              <a:rPr lang="en-US" sz="2800" dirty="0"/>
              <a:t>The Decision Cycle</a:t>
            </a:r>
          </a:p>
          <a:p>
            <a:pPr marL="742950" lvl="1" indent="-514350"/>
            <a:r>
              <a:rPr lang="en-US" sz="2800" dirty="0"/>
              <a:t>Propose Rules</a:t>
            </a:r>
          </a:p>
          <a:p>
            <a:pPr marL="742950" lvl="1" indent="-514350"/>
            <a:r>
              <a:rPr lang="en-US" sz="2800" dirty="0"/>
              <a:t>Preference Rules</a:t>
            </a:r>
          </a:p>
          <a:p>
            <a:pPr marL="742950" lvl="1" indent="-514350"/>
            <a:r>
              <a:rPr lang="en-US" sz="2800" dirty="0"/>
              <a:t>Apply Rules</a:t>
            </a:r>
          </a:p>
          <a:p>
            <a:pPr marL="514350" indent="-514350">
              <a:buFont typeface="+mj-lt"/>
              <a:buAutoNum type="arabicPeriod"/>
            </a:pPr>
            <a:r>
              <a:rPr lang="en-US" sz="2800" dirty="0"/>
              <a:t>Stateful Actions</a:t>
            </a:r>
          </a:p>
          <a:p>
            <a:pPr marL="514350" indent="-514350">
              <a:buFont typeface="+mj-lt"/>
              <a:buAutoNum type="arabicPeriod"/>
            </a:pPr>
            <a:r>
              <a:rPr lang="en-US" sz="2800" dirty="0"/>
              <a:t>Negative Conditions</a:t>
            </a:r>
          </a:p>
        </p:txBody>
      </p:sp>
    </p:spTree>
    <p:extLst>
      <p:ext uri="{BB962C8B-B14F-4D97-AF65-F5344CB8AC3E}">
        <p14:creationId xmlns:p14="http://schemas.microsoft.com/office/powerpoint/2010/main" val="81193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Soar Operators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The Core of Soar Decision Making</a:t>
            </a:r>
          </a:p>
        </p:txBody>
      </p:sp>
      <p:sp>
        <p:nvSpPr>
          <p:cNvPr id="2" name="Rectangle 1">
            <a:extLst>
              <a:ext uri="{FF2B5EF4-FFF2-40B4-BE49-F238E27FC236}">
                <a16:creationId xmlns:a16="http://schemas.microsoft.com/office/drawing/2014/main" id="{4D6F07C1-85C2-433B-B623-734E69B60018}"/>
              </a:ext>
            </a:extLst>
          </p:cNvPr>
          <p:cNvSpPr/>
          <p:nvPr/>
        </p:nvSpPr>
        <p:spPr bwMode="gray">
          <a:xfrm rot="250177">
            <a:off x="8190732" y="1753490"/>
            <a:ext cx="3259340" cy="1201977"/>
          </a:xfrm>
          <a:prstGeom prst="rect">
            <a:avLst/>
          </a:prstGeom>
          <a:solidFill>
            <a:schemeClr val="bg1"/>
          </a:solidFill>
          <a:ln w="57150" cap="rnd">
            <a:solidFill>
              <a:schemeClr val="tx2"/>
            </a:solidFill>
            <a:round/>
            <a:headEnd type="none" w="med" len="med"/>
            <a:tailEnd type="arrow" w="med" len="med"/>
          </a:ln>
          <a:effectLst>
            <a:outerShdw blurRad="88900" dist="109657"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400" b="1" dirty="0">
                <a:solidFill>
                  <a:sysClr val="windowText" lastClr="000000"/>
                </a:solidFill>
                <a:latin typeface="+mj-lt"/>
                <a:ea typeface="Menlo" panose="020B0609030804020204" pitchFamily="49" charset="0"/>
                <a:cs typeface="Menlo" panose="020B0609030804020204" pitchFamily="49" charset="0"/>
              </a:rPr>
              <a:t>Starting with an overview of the </a:t>
            </a:r>
            <a:br>
              <a:rPr lang="en-US" sz="2400" b="1" dirty="0">
                <a:solidFill>
                  <a:sysClr val="windowText" lastClr="000000"/>
                </a:solidFill>
                <a:latin typeface="+mj-lt"/>
                <a:ea typeface="Menlo" panose="020B0609030804020204" pitchFamily="49" charset="0"/>
                <a:cs typeface="Menlo" panose="020B0609030804020204" pitchFamily="49" charset="0"/>
              </a:rPr>
            </a:br>
            <a:r>
              <a:rPr lang="en-US" sz="2400" b="1" dirty="0">
                <a:solidFill>
                  <a:sysClr val="windowText" lastClr="000000"/>
                </a:solidFill>
                <a:latin typeface="+mj-lt"/>
                <a:ea typeface="Menlo" panose="020B0609030804020204" pitchFamily="49" charset="0"/>
                <a:cs typeface="Menlo" panose="020B0609030804020204" pitchFamily="49" charset="0"/>
              </a:rPr>
              <a:t>main ideas</a:t>
            </a:r>
            <a:endParaRPr lang="en-US" sz="2400" b="1" i="1" dirty="0">
              <a:solidFill>
                <a:sysClr val="windowText" lastClr="000000"/>
              </a:solidFill>
              <a:latin typeface="+mj-lt"/>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778469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60918-8EF5-66C8-A6B6-D687D19035A3}"/>
              </a:ext>
            </a:extLst>
          </p:cNvPr>
          <p:cNvSpPr>
            <a:spLocks noGrp="1"/>
          </p:cNvSpPr>
          <p:nvPr>
            <p:ph type="title"/>
          </p:nvPr>
        </p:nvSpPr>
        <p:spPr/>
        <p:txBody>
          <a:bodyPr/>
          <a:lstStyle/>
          <a:p>
            <a:r>
              <a:rPr lang="en-US" dirty="0"/>
              <a:t>The Soar Decision Cycle</a:t>
            </a:r>
          </a:p>
        </p:txBody>
      </p:sp>
      <p:sp>
        <p:nvSpPr>
          <p:cNvPr id="2" name="Content Placeholder 1">
            <a:extLst>
              <a:ext uri="{FF2B5EF4-FFF2-40B4-BE49-F238E27FC236}">
                <a16:creationId xmlns:a16="http://schemas.microsoft.com/office/drawing/2014/main" id="{8D0A657C-280E-C72F-D8AA-2F9ADAF03990}"/>
              </a:ext>
            </a:extLst>
          </p:cNvPr>
          <p:cNvSpPr>
            <a:spLocks noGrp="1"/>
          </p:cNvSpPr>
          <p:nvPr>
            <p:ph idx="1"/>
          </p:nvPr>
        </p:nvSpPr>
        <p:spPr>
          <a:xfrm>
            <a:off x="1524000" y="1557210"/>
            <a:ext cx="7483366" cy="3930085"/>
          </a:xfrm>
        </p:spPr>
        <p:txBody>
          <a:bodyPr>
            <a:normAutofit/>
          </a:bodyPr>
          <a:lstStyle/>
          <a:p>
            <a:r>
              <a:rPr lang="en-US" sz="2800" dirty="0"/>
              <a:t>The </a:t>
            </a:r>
            <a:r>
              <a:rPr lang="en-US" sz="2800" b="1" u="sng" dirty="0"/>
              <a:t>decision cycle</a:t>
            </a:r>
            <a:r>
              <a:rPr lang="en-US" sz="2800" dirty="0"/>
              <a:t> is the main processing loop of Soar processing</a:t>
            </a:r>
          </a:p>
          <a:p>
            <a:pPr marL="285750" indent="-285750">
              <a:buFont typeface="Arial" panose="020B0604020202020204" pitchFamily="34" charset="0"/>
              <a:buChar char="•"/>
            </a:pPr>
            <a:r>
              <a:rPr lang="en-US" sz="2800" dirty="0"/>
              <a:t>It begins with updating </a:t>
            </a:r>
            <a:r>
              <a:rPr lang="en-US" sz="2800" i="1" dirty="0"/>
              <a:t>input-link</a:t>
            </a:r>
            <a:r>
              <a:rPr lang="en-US" sz="2800" dirty="0"/>
              <a:t> contents to match the environment</a:t>
            </a:r>
          </a:p>
          <a:p>
            <a:pPr marL="285750" indent="-285750">
              <a:buFont typeface="Arial" panose="020B0604020202020204" pitchFamily="34" charset="0"/>
              <a:buChar char="•"/>
            </a:pPr>
            <a:r>
              <a:rPr lang="en-US" sz="2800" dirty="0"/>
              <a:t>Then agent rules update WM based on the current decision</a:t>
            </a:r>
          </a:p>
          <a:p>
            <a:pPr marL="285750" indent="-285750">
              <a:buFont typeface="Arial" panose="020B0604020202020204" pitchFamily="34" charset="0"/>
              <a:buChar char="•"/>
            </a:pPr>
            <a:r>
              <a:rPr lang="en-US" sz="2800" dirty="0"/>
              <a:t>It ends with sending </a:t>
            </a:r>
            <a:r>
              <a:rPr lang="en-US" sz="2800" i="1" dirty="0"/>
              <a:t>output-link</a:t>
            </a:r>
            <a:r>
              <a:rPr lang="en-US" sz="2800" dirty="0"/>
              <a:t> contents to the environment</a:t>
            </a:r>
          </a:p>
          <a:p>
            <a:pPr marL="285750" indent="-285750">
              <a:buFont typeface="Arial" panose="020B0604020202020204" pitchFamily="34" charset="0"/>
              <a:buChar char="•"/>
            </a:pPr>
            <a:endParaRPr lang="en-US" sz="2800" dirty="0"/>
          </a:p>
        </p:txBody>
      </p:sp>
      <p:grpSp>
        <p:nvGrpSpPr>
          <p:cNvPr id="25" name="Group 24">
            <a:extLst>
              <a:ext uri="{FF2B5EF4-FFF2-40B4-BE49-F238E27FC236}">
                <a16:creationId xmlns:a16="http://schemas.microsoft.com/office/drawing/2014/main" id="{D8E7B2F3-A987-5071-E3DD-A75970D70AEC}"/>
              </a:ext>
            </a:extLst>
          </p:cNvPr>
          <p:cNvGrpSpPr/>
          <p:nvPr/>
        </p:nvGrpSpPr>
        <p:grpSpPr>
          <a:xfrm>
            <a:off x="9217573" y="1557210"/>
            <a:ext cx="2421582" cy="3247697"/>
            <a:chOff x="9196552" y="2144110"/>
            <a:chExt cx="2421582" cy="3247697"/>
          </a:xfrm>
        </p:grpSpPr>
        <p:sp>
          <p:nvSpPr>
            <p:cNvPr id="5" name="Rectangle 4">
              <a:extLst>
                <a:ext uri="{FF2B5EF4-FFF2-40B4-BE49-F238E27FC236}">
                  <a16:creationId xmlns:a16="http://schemas.microsoft.com/office/drawing/2014/main" id="{23455D99-2F86-929D-7764-1F10045E0896}"/>
                </a:ext>
              </a:extLst>
            </p:cNvPr>
            <p:cNvSpPr/>
            <p:nvPr/>
          </p:nvSpPr>
          <p:spPr>
            <a:xfrm>
              <a:off x="9196552" y="2144110"/>
              <a:ext cx="2421582" cy="324769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2000" b="1" kern="1200" dirty="0">
                  <a:solidFill>
                    <a:schemeClr val="bg1"/>
                  </a:solidFill>
                  <a:effectLst/>
                  <a:ea typeface="Calibri" panose="020F0502020204030204" pitchFamily="34" charset="0"/>
                  <a:cs typeface="Times New Roman" panose="02020603050405020304" pitchFamily="18" charset="0"/>
                </a:rPr>
                <a:t>Soar Agent</a:t>
              </a:r>
              <a:endParaRPr lang="en-US"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6" name="Straight Arrow Connector 39">
              <a:extLst>
                <a:ext uri="{FF2B5EF4-FFF2-40B4-BE49-F238E27FC236}">
                  <a16:creationId xmlns:a16="http://schemas.microsoft.com/office/drawing/2014/main" id="{7444F51A-ABAE-C925-AACE-36AF093B7E71}"/>
                </a:ext>
              </a:extLst>
            </p:cNvPr>
            <p:cNvCxnSpPr>
              <a:cxnSpLocks/>
              <a:stCxn id="7" idx="3"/>
              <a:endCxn id="11" idx="3"/>
            </p:cNvCxnSpPr>
            <p:nvPr/>
          </p:nvCxnSpPr>
          <p:spPr>
            <a:xfrm flipV="1">
              <a:off x="11172498" y="2935083"/>
              <a:ext cx="12700" cy="1908765"/>
            </a:xfrm>
            <a:prstGeom prst="bentConnector3">
              <a:avLst>
                <a:gd name="adj1" fmla="val 2379315"/>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88AB82-3C86-21C7-D6DF-8691847898D2}"/>
                </a:ext>
              </a:extLst>
            </p:cNvPr>
            <p:cNvSpPr/>
            <p:nvPr/>
          </p:nvSpPr>
          <p:spPr>
            <a:xfrm>
              <a:off x="9357938" y="4566363"/>
              <a:ext cx="1814560" cy="554970"/>
            </a:xfrm>
            <a:prstGeom prst="rect">
              <a:avLst/>
            </a:prstGeom>
            <a:solidFill>
              <a:schemeClr val="bg2"/>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Send Output</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2E6FB1C5-2092-03C2-F3F7-361CE5185671}"/>
                </a:ext>
              </a:extLst>
            </p:cNvPr>
            <p:cNvSpPr/>
            <p:nvPr/>
          </p:nvSpPr>
          <p:spPr>
            <a:xfrm>
              <a:off x="9357938" y="3645432"/>
              <a:ext cx="1814560" cy="554970"/>
            </a:xfrm>
            <a:prstGeom prst="rect">
              <a:avLst/>
            </a:prstGeom>
            <a:solidFill>
              <a:schemeClr val="bg2"/>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Decision</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DB0D846E-928E-21E6-FF6A-E470046652ED}"/>
                </a:ext>
              </a:extLst>
            </p:cNvPr>
            <p:cNvCxnSpPr>
              <a:cxnSpLocks/>
              <a:stCxn id="11" idx="2"/>
              <a:endCxn id="8" idx="0"/>
            </p:cNvCxnSpPr>
            <p:nvPr/>
          </p:nvCxnSpPr>
          <p:spPr>
            <a:xfrm>
              <a:off x="10265218" y="3212568"/>
              <a:ext cx="0" cy="4328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8E14C3-6149-0636-7C8F-2BCA2E3E4625}"/>
                </a:ext>
              </a:extLst>
            </p:cNvPr>
            <p:cNvCxnSpPr>
              <a:cxnSpLocks/>
              <a:stCxn id="8" idx="2"/>
              <a:endCxn id="7" idx="0"/>
            </p:cNvCxnSpPr>
            <p:nvPr/>
          </p:nvCxnSpPr>
          <p:spPr>
            <a:xfrm>
              <a:off x="10265218" y="4200402"/>
              <a:ext cx="0" cy="36596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A7C1032-5E1F-DEB9-7D50-1D5C2A88866A}"/>
                </a:ext>
              </a:extLst>
            </p:cNvPr>
            <p:cNvSpPr/>
            <p:nvPr/>
          </p:nvSpPr>
          <p:spPr>
            <a:xfrm>
              <a:off x="9357938" y="2657597"/>
              <a:ext cx="1814560" cy="554971"/>
            </a:xfrm>
            <a:prstGeom prst="rect">
              <a:avLst/>
            </a:prstGeom>
            <a:solidFill>
              <a:schemeClr val="bg2"/>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Receive Input</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56361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41695-24C7-DA1C-CD26-C86EF35E7D36}"/>
              </a:ext>
            </a:extLst>
          </p:cNvPr>
          <p:cNvSpPr>
            <a:spLocks noGrp="1"/>
          </p:cNvSpPr>
          <p:nvPr>
            <p:ph type="title"/>
          </p:nvPr>
        </p:nvSpPr>
        <p:spPr/>
        <p:txBody>
          <a:bodyPr/>
          <a:lstStyle/>
          <a:p>
            <a:r>
              <a:rPr lang="en-US" dirty="0"/>
              <a:t>Operator Definition</a:t>
            </a:r>
          </a:p>
        </p:txBody>
      </p:sp>
      <p:sp>
        <p:nvSpPr>
          <p:cNvPr id="2" name="Content Placeholder 1">
            <a:extLst>
              <a:ext uri="{FF2B5EF4-FFF2-40B4-BE49-F238E27FC236}">
                <a16:creationId xmlns:a16="http://schemas.microsoft.com/office/drawing/2014/main" id="{4F764449-59D2-287C-510B-7955EE6D5656}"/>
              </a:ext>
            </a:extLst>
          </p:cNvPr>
          <p:cNvSpPr>
            <a:spLocks noGrp="1"/>
          </p:cNvSpPr>
          <p:nvPr>
            <p:ph idx="1"/>
          </p:nvPr>
        </p:nvSpPr>
        <p:spPr>
          <a:xfrm>
            <a:off x="1524000" y="1557210"/>
            <a:ext cx="9144000" cy="4166934"/>
          </a:xfrm>
        </p:spPr>
        <p:txBody>
          <a:bodyPr>
            <a:normAutofit fontScale="92500" lnSpcReduction="20000"/>
          </a:bodyPr>
          <a:lstStyle/>
          <a:p>
            <a:r>
              <a:rPr lang="en-US" sz="2400" dirty="0"/>
              <a:t>An </a:t>
            </a:r>
            <a:r>
              <a:rPr lang="en-US" sz="2400" b="1" u="sng" dirty="0"/>
              <a:t>operator</a:t>
            </a:r>
            <a:r>
              <a:rPr lang="en-US" sz="2400" dirty="0"/>
              <a:t> is a choice that the agent can select during a decision cycle</a:t>
            </a:r>
          </a:p>
          <a:p>
            <a:pPr marL="342900" indent="-342900">
              <a:buFont typeface="Arial" panose="020B0604020202020204" pitchFamily="34" charset="0"/>
              <a:buChar char="•"/>
            </a:pPr>
            <a:r>
              <a:rPr lang="en-US" sz="2400" dirty="0"/>
              <a:t>It is a special WM structure with two forms:</a:t>
            </a:r>
          </a:p>
          <a:p>
            <a:pPr marL="571500" lvl="1" indent="-342900"/>
            <a:r>
              <a:rPr lang="en-US" sz="2400" b="1" dirty="0"/>
              <a:t>Proposed: 	</a:t>
            </a:r>
            <a:r>
              <a:rPr lang="en-US" sz="2400" b="1" dirty="0">
                <a:latin typeface="Consolas" panose="020B0609020204030204" pitchFamily="49" charset="0"/>
                <a:ea typeface="Menlo" panose="020B0609030804020204" pitchFamily="49" charset="0"/>
                <a:cs typeface="Menlo" panose="020B0609030804020204" pitchFamily="49" charset="0"/>
              </a:rPr>
              <a:t>(&lt;s&gt; ^operator &lt;o&gt; +)</a:t>
            </a:r>
          </a:p>
          <a:p>
            <a:pPr marL="571500" lvl="1" indent="-342900"/>
            <a:r>
              <a:rPr lang="en-US" sz="2400" b="1" dirty="0"/>
              <a:t>Selected: 	</a:t>
            </a:r>
            <a:r>
              <a:rPr lang="en-US" sz="2400" b="1" dirty="0">
                <a:latin typeface="Consolas" panose="020B0609020204030204" pitchFamily="49" charset="0"/>
                <a:ea typeface="Menlo" panose="020B0609030804020204" pitchFamily="49" charset="0"/>
                <a:cs typeface="Menlo" panose="020B0609030804020204" pitchFamily="49" charset="0"/>
              </a:rPr>
              <a:t>(&lt;s&gt; ^operator &lt;o&gt;)</a:t>
            </a:r>
          </a:p>
          <a:p>
            <a:pPr marL="342900" indent="-342900">
              <a:buFont typeface="Arial" panose="020B0604020202020204" pitchFamily="34" charset="0"/>
              <a:buChar char="•"/>
            </a:pPr>
            <a:endParaRPr lang="en-US" sz="2400" dirty="0"/>
          </a:p>
          <a:p>
            <a:r>
              <a:rPr lang="en-US" sz="2400" dirty="0"/>
              <a:t>The proposed operator:</a:t>
            </a:r>
          </a:p>
          <a:p>
            <a:pPr marL="342900" indent="-342900">
              <a:buFont typeface="Arial" panose="020B0604020202020204" pitchFamily="34" charset="0"/>
              <a:buChar char="•"/>
            </a:pPr>
            <a:r>
              <a:rPr lang="en-US" sz="2400" dirty="0"/>
              <a:t>Is a decision choice that the agent </a:t>
            </a:r>
            <a:r>
              <a:rPr lang="en-US" sz="2400" i="1" dirty="0"/>
              <a:t>could</a:t>
            </a:r>
            <a:r>
              <a:rPr lang="en-US" sz="2400" dirty="0"/>
              <a:t> select</a:t>
            </a:r>
          </a:p>
          <a:p>
            <a:pPr marL="342900" indent="-342900">
              <a:buFont typeface="Arial" panose="020B0604020202020204" pitchFamily="34" charset="0"/>
              <a:buChar char="•"/>
            </a:pPr>
            <a:r>
              <a:rPr lang="en-US" sz="2400" dirty="0"/>
              <a:t>Is created by programmer-defined rules</a:t>
            </a:r>
          </a:p>
          <a:p>
            <a:r>
              <a:rPr lang="en-US" sz="2400" dirty="0"/>
              <a:t>The selected operator:</a:t>
            </a:r>
          </a:p>
          <a:p>
            <a:pPr marL="342900" indent="-342900">
              <a:buFont typeface="Arial" panose="020B0604020202020204" pitchFamily="34" charset="0"/>
              <a:buChar char="•"/>
            </a:pPr>
            <a:r>
              <a:rPr lang="en-US" sz="2400" dirty="0"/>
              <a:t>Is a choice that the agent has currently selected</a:t>
            </a:r>
          </a:p>
          <a:p>
            <a:pPr marL="342900" indent="-342900">
              <a:buFont typeface="Arial" panose="020B0604020202020204" pitchFamily="34" charset="0"/>
              <a:buChar char="•"/>
            </a:pPr>
            <a:r>
              <a:rPr lang="en-US" sz="2400" dirty="0"/>
              <a:t>Is created by Soar when the agent selects a proposed operator</a:t>
            </a:r>
          </a:p>
          <a:p>
            <a:pPr marL="342900" indent="-342900">
              <a:buFont typeface="Arial" panose="020B0604020202020204" pitchFamily="34" charset="0"/>
              <a:buChar char="•"/>
            </a:pPr>
            <a:r>
              <a:rPr lang="en-US" sz="2400" dirty="0"/>
              <a:t>Is a copy of the proposed operator structure</a:t>
            </a:r>
          </a:p>
        </p:txBody>
      </p:sp>
    </p:spTree>
    <p:extLst>
      <p:ext uri="{BB962C8B-B14F-4D97-AF65-F5344CB8AC3E}">
        <p14:creationId xmlns:p14="http://schemas.microsoft.com/office/powerpoint/2010/main" val="221894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66A6-D5A9-9BF8-C0AD-7815C19A34F3}"/>
              </a:ext>
            </a:extLst>
          </p:cNvPr>
          <p:cNvSpPr>
            <a:spLocks noGrp="1"/>
          </p:cNvSpPr>
          <p:nvPr>
            <p:ph type="title"/>
          </p:nvPr>
        </p:nvSpPr>
        <p:spPr/>
        <p:txBody>
          <a:bodyPr/>
          <a:lstStyle/>
          <a:p>
            <a:r>
              <a:rPr lang="en-US" dirty="0"/>
              <a:t>Operator Effects</a:t>
            </a:r>
          </a:p>
        </p:txBody>
      </p:sp>
      <p:sp>
        <p:nvSpPr>
          <p:cNvPr id="3" name="Content Placeholder 2">
            <a:extLst>
              <a:ext uri="{FF2B5EF4-FFF2-40B4-BE49-F238E27FC236}">
                <a16:creationId xmlns:a16="http://schemas.microsoft.com/office/drawing/2014/main" id="{F70E60F6-9A07-DB4E-6064-91F61F78256B}"/>
              </a:ext>
            </a:extLst>
          </p:cNvPr>
          <p:cNvSpPr>
            <a:spLocks noGrp="1"/>
          </p:cNvSpPr>
          <p:nvPr>
            <p:ph idx="1"/>
          </p:nvPr>
        </p:nvSpPr>
        <p:spPr>
          <a:xfrm>
            <a:off x="1524000" y="1557210"/>
            <a:ext cx="7260637" cy="3930085"/>
          </a:xfrm>
        </p:spPr>
        <p:txBody>
          <a:bodyPr>
            <a:normAutofit/>
          </a:bodyPr>
          <a:lstStyle/>
          <a:p>
            <a:pPr marL="342900" indent="-342900">
              <a:buFont typeface="Arial" panose="020B0604020202020204" pitchFamily="34" charset="0"/>
              <a:buChar char="•"/>
            </a:pPr>
            <a:r>
              <a:rPr lang="en-US" sz="2400" dirty="0"/>
              <a:t>The agent selects one operator per decision cycle</a:t>
            </a:r>
          </a:p>
          <a:p>
            <a:pPr marL="342900" indent="-342900">
              <a:buFont typeface="Arial" panose="020B0604020202020204" pitchFamily="34" charset="0"/>
              <a:buChar char="•"/>
            </a:pPr>
            <a:r>
              <a:rPr lang="en-US" sz="2400" dirty="0"/>
              <a:t>The selected operator influences </a:t>
            </a:r>
            <a:r>
              <a:rPr lang="en-US" sz="2400" i="1" dirty="0"/>
              <a:t>which rules fire </a:t>
            </a:r>
            <a:r>
              <a:rPr lang="en-US" sz="2400" dirty="0"/>
              <a:t>during that cycle.</a:t>
            </a:r>
          </a:p>
        </p:txBody>
      </p:sp>
      <p:grpSp>
        <p:nvGrpSpPr>
          <p:cNvPr id="4" name="Group 3">
            <a:extLst>
              <a:ext uri="{FF2B5EF4-FFF2-40B4-BE49-F238E27FC236}">
                <a16:creationId xmlns:a16="http://schemas.microsoft.com/office/drawing/2014/main" id="{4BEE0B01-A20E-7A9C-B8B2-586B9C0CA88E}"/>
              </a:ext>
            </a:extLst>
          </p:cNvPr>
          <p:cNvGrpSpPr/>
          <p:nvPr/>
        </p:nvGrpSpPr>
        <p:grpSpPr>
          <a:xfrm>
            <a:off x="9217573" y="1557210"/>
            <a:ext cx="2421582" cy="3247697"/>
            <a:chOff x="9196552" y="2144110"/>
            <a:chExt cx="2421582" cy="3247697"/>
          </a:xfrm>
        </p:grpSpPr>
        <p:sp>
          <p:nvSpPr>
            <p:cNvPr id="5" name="Rectangle 4">
              <a:extLst>
                <a:ext uri="{FF2B5EF4-FFF2-40B4-BE49-F238E27FC236}">
                  <a16:creationId xmlns:a16="http://schemas.microsoft.com/office/drawing/2014/main" id="{5C8D57BB-3EB5-93E7-A7D5-466AFF14D9FF}"/>
                </a:ext>
              </a:extLst>
            </p:cNvPr>
            <p:cNvSpPr/>
            <p:nvPr/>
          </p:nvSpPr>
          <p:spPr>
            <a:xfrm>
              <a:off x="9196552" y="2144110"/>
              <a:ext cx="2421582" cy="324769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2000" b="1" kern="1200" dirty="0">
                  <a:solidFill>
                    <a:schemeClr val="bg1"/>
                  </a:solidFill>
                  <a:effectLst/>
                  <a:ea typeface="Calibri" panose="020F0502020204030204" pitchFamily="34" charset="0"/>
                  <a:cs typeface="Times New Roman" panose="02020603050405020304" pitchFamily="18" charset="0"/>
                </a:rPr>
                <a:t>Soar Agent</a:t>
              </a:r>
              <a:endParaRPr lang="en-US"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6" name="Straight Arrow Connector 39">
              <a:extLst>
                <a:ext uri="{FF2B5EF4-FFF2-40B4-BE49-F238E27FC236}">
                  <a16:creationId xmlns:a16="http://schemas.microsoft.com/office/drawing/2014/main" id="{3D54538D-D5EF-8CF6-DD59-5DF57F3E30A0}"/>
                </a:ext>
              </a:extLst>
            </p:cNvPr>
            <p:cNvCxnSpPr>
              <a:cxnSpLocks/>
              <a:stCxn id="7" idx="3"/>
              <a:endCxn id="11" idx="3"/>
            </p:cNvCxnSpPr>
            <p:nvPr/>
          </p:nvCxnSpPr>
          <p:spPr>
            <a:xfrm flipV="1">
              <a:off x="11172498" y="2935083"/>
              <a:ext cx="12700" cy="1908765"/>
            </a:xfrm>
            <a:prstGeom prst="bentConnector3">
              <a:avLst>
                <a:gd name="adj1" fmla="val 2379315"/>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B3CC029-8A03-C1A8-1955-040929944873}"/>
                </a:ext>
              </a:extLst>
            </p:cNvPr>
            <p:cNvSpPr/>
            <p:nvPr/>
          </p:nvSpPr>
          <p:spPr>
            <a:xfrm>
              <a:off x="9357938" y="4566363"/>
              <a:ext cx="1814560" cy="554970"/>
            </a:xfrm>
            <a:prstGeom prst="rect">
              <a:avLst/>
            </a:prstGeom>
            <a:solidFill>
              <a:schemeClr val="bg2"/>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chemeClr val="accent6"/>
                  </a:solidFill>
                  <a:effectLst/>
                  <a:ea typeface="Calibri" panose="020F0502020204030204" pitchFamily="34" charset="0"/>
                  <a:cs typeface="Times New Roman" panose="02020603050405020304" pitchFamily="18" charset="0"/>
                </a:rPr>
                <a:t>Send Output</a:t>
              </a:r>
              <a:endParaRPr lang="en-US" b="1" dirty="0">
                <a:solidFill>
                  <a:schemeClr val="accent6"/>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73652EC0-5815-1622-1003-28751D641DCA}"/>
                </a:ext>
              </a:extLst>
            </p:cNvPr>
            <p:cNvSpPr/>
            <p:nvPr/>
          </p:nvSpPr>
          <p:spPr>
            <a:xfrm>
              <a:off x="9357938" y="3645432"/>
              <a:ext cx="1814560" cy="554970"/>
            </a:xfrm>
            <a:prstGeom prst="rect">
              <a:avLst/>
            </a:prstGeom>
            <a:solidFill>
              <a:schemeClr val="bg2"/>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chemeClr val="accent6"/>
                  </a:solidFill>
                  <a:effectLst/>
                  <a:ea typeface="Calibri" panose="020F0502020204030204" pitchFamily="34" charset="0"/>
                  <a:cs typeface="Times New Roman" panose="02020603050405020304" pitchFamily="18" charset="0"/>
                </a:rPr>
                <a:t>Decision</a:t>
              </a:r>
              <a:endParaRPr lang="en-US" b="1" dirty="0">
                <a:solidFill>
                  <a:schemeClr val="accent6"/>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AD990E28-0E4D-9BDD-9272-F4C09A1C4DDB}"/>
                </a:ext>
              </a:extLst>
            </p:cNvPr>
            <p:cNvCxnSpPr>
              <a:cxnSpLocks/>
              <a:stCxn id="11" idx="2"/>
              <a:endCxn id="8" idx="0"/>
            </p:cNvCxnSpPr>
            <p:nvPr/>
          </p:nvCxnSpPr>
          <p:spPr>
            <a:xfrm>
              <a:off x="10265218" y="3212568"/>
              <a:ext cx="0" cy="4328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034E380-CD94-CB44-A599-33A49B592981}"/>
                </a:ext>
              </a:extLst>
            </p:cNvPr>
            <p:cNvCxnSpPr>
              <a:cxnSpLocks/>
              <a:stCxn id="8" idx="2"/>
              <a:endCxn id="7" idx="0"/>
            </p:cNvCxnSpPr>
            <p:nvPr/>
          </p:nvCxnSpPr>
          <p:spPr>
            <a:xfrm>
              <a:off x="10265218" y="4200402"/>
              <a:ext cx="0" cy="36596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B9F4CB-A77E-BC02-50FF-5E0207198105}"/>
                </a:ext>
              </a:extLst>
            </p:cNvPr>
            <p:cNvSpPr/>
            <p:nvPr/>
          </p:nvSpPr>
          <p:spPr>
            <a:xfrm>
              <a:off x="9357938" y="2657597"/>
              <a:ext cx="1814560" cy="554971"/>
            </a:xfrm>
            <a:prstGeom prst="rect">
              <a:avLst/>
            </a:prstGeom>
            <a:solidFill>
              <a:schemeClr val="bg2"/>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chemeClr val="accent6"/>
                  </a:solidFill>
                  <a:effectLst/>
                  <a:ea typeface="Calibri" panose="020F0502020204030204" pitchFamily="34" charset="0"/>
                  <a:cs typeface="Times New Roman" panose="02020603050405020304" pitchFamily="18" charset="0"/>
                </a:rPr>
                <a:t>Receive Input</a:t>
              </a:r>
              <a:endParaRPr lang="en-US" b="1" dirty="0">
                <a:solidFill>
                  <a:schemeClr val="accent6"/>
                </a:solidFill>
                <a:effectLst/>
                <a:latin typeface="Century" panose="02040604050505020304" pitchFamily="18" charset="0"/>
                <a:ea typeface="Calibri" panose="020F0502020204030204" pitchFamily="34" charset="0"/>
                <a:cs typeface="Times New Roman" panose="02020603050405020304" pitchFamily="18" charset="0"/>
              </a:endParaRPr>
            </a:p>
          </p:txBody>
        </p:sp>
      </p:grpSp>
      <p:sp>
        <p:nvSpPr>
          <p:cNvPr id="12" name="Oval Callout 11">
            <a:extLst>
              <a:ext uri="{FF2B5EF4-FFF2-40B4-BE49-F238E27FC236}">
                <a16:creationId xmlns:a16="http://schemas.microsoft.com/office/drawing/2014/main" id="{16688D17-92F0-E276-5110-F4843D5CAF9E}"/>
              </a:ext>
            </a:extLst>
          </p:cNvPr>
          <p:cNvSpPr/>
          <p:nvPr/>
        </p:nvSpPr>
        <p:spPr bwMode="gray">
          <a:xfrm>
            <a:off x="5624165" y="3883548"/>
            <a:ext cx="2109520" cy="1842717"/>
          </a:xfrm>
          <a:prstGeom prst="wedgeEllipseCallout">
            <a:avLst>
              <a:gd name="adj1" fmla="val -701"/>
              <a:gd name="adj2" fmla="val -78834"/>
            </a:avLst>
          </a:prstGeom>
          <a:solidFill>
            <a:schemeClr val="tx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b="0" i="0" u="none" baseline="0" dirty="0">
              <a:solidFill>
                <a:srgbClr val="FFFFFF"/>
              </a:solidFill>
            </a:endParaRPr>
          </a:p>
        </p:txBody>
      </p:sp>
      <p:sp>
        <p:nvSpPr>
          <p:cNvPr id="13" name="TextBox 12">
            <a:extLst>
              <a:ext uri="{FF2B5EF4-FFF2-40B4-BE49-F238E27FC236}">
                <a16:creationId xmlns:a16="http://schemas.microsoft.com/office/drawing/2014/main" id="{E1F09E6B-2A49-5D84-2E97-55869112B0CD}"/>
              </a:ext>
            </a:extLst>
          </p:cNvPr>
          <p:cNvSpPr txBox="1"/>
          <p:nvPr/>
        </p:nvSpPr>
        <p:spPr bwMode="gray">
          <a:xfrm>
            <a:off x="4930503" y="2925201"/>
            <a:ext cx="3337452" cy="369332"/>
          </a:xfrm>
          <a:prstGeom prst="rect">
            <a:avLst/>
          </a:prstGeom>
          <a:noFill/>
        </p:spPr>
        <p:txBody>
          <a:bodyPr vert="horz" wrap="none" lIns="0" tIns="0" rIns="0" bIns="0" rtlCol="0">
            <a:spAutoFit/>
          </a:bodyPr>
          <a:lstStyle/>
          <a:p>
            <a:pPr algn="l">
              <a:spcBef>
                <a:spcPts val="600"/>
              </a:spcBef>
            </a:pPr>
            <a:r>
              <a:rPr lang="en-US" sz="2400" b="1" dirty="0"/>
              <a:t>selected</a:t>
            </a:r>
            <a:r>
              <a:rPr lang="en-US" sz="2400" i="1" dirty="0"/>
              <a:t>: “</a:t>
            </a:r>
            <a:r>
              <a:rPr lang="en-US" sz="2400" i="1" dirty="0" err="1"/>
              <a:t>my_operator</a:t>
            </a:r>
            <a:r>
              <a:rPr lang="en-US" sz="2400" i="1" dirty="0"/>
              <a:t>”</a:t>
            </a:r>
          </a:p>
        </p:txBody>
      </p:sp>
      <p:sp>
        <p:nvSpPr>
          <p:cNvPr id="14" name="Rounded Rectangle 13">
            <a:extLst>
              <a:ext uri="{FF2B5EF4-FFF2-40B4-BE49-F238E27FC236}">
                <a16:creationId xmlns:a16="http://schemas.microsoft.com/office/drawing/2014/main" id="{875EFC99-355C-FAC4-F590-E5FA0B33E912}"/>
              </a:ext>
            </a:extLst>
          </p:cNvPr>
          <p:cNvSpPr/>
          <p:nvPr/>
        </p:nvSpPr>
        <p:spPr bwMode="gray">
          <a:xfrm>
            <a:off x="4650565" y="4548550"/>
            <a:ext cx="696117" cy="453466"/>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0" i="0" u="none" baseline="0" dirty="0">
                <a:ln>
                  <a:solidFill>
                    <a:sysClr val="windowText" lastClr="000000"/>
                  </a:solidFill>
                </a:ln>
                <a:solidFill>
                  <a:schemeClr val="accent6"/>
                </a:solidFill>
              </a:rPr>
              <a:t>rule</a:t>
            </a:r>
          </a:p>
        </p:txBody>
      </p:sp>
      <p:sp>
        <p:nvSpPr>
          <p:cNvPr id="15" name="Rounded Rectangle 14">
            <a:extLst>
              <a:ext uri="{FF2B5EF4-FFF2-40B4-BE49-F238E27FC236}">
                <a16:creationId xmlns:a16="http://schemas.microsoft.com/office/drawing/2014/main" id="{408635F7-DD19-E8F3-28D1-029CFE8D9737}"/>
              </a:ext>
            </a:extLst>
          </p:cNvPr>
          <p:cNvSpPr/>
          <p:nvPr/>
        </p:nvSpPr>
        <p:spPr bwMode="gray">
          <a:xfrm>
            <a:off x="6056133" y="4271388"/>
            <a:ext cx="696117" cy="453466"/>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0" i="0" u="none" baseline="0" dirty="0">
                <a:ln>
                  <a:solidFill>
                    <a:sysClr val="windowText" lastClr="000000"/>
                  </a:solidFill>
                </a:ln>
                <a:solidFill>
                  <a:schemeClr val="accent6"/>
                </a:solidFill>
              </a:rPr>
              <a:t>rule</a:t>
            </a:r>
          </a:p>
        </p:txBody>
      </p:sp>
      <p:sp>
        <p:nvSpPr>
          <p:cNvPr id="16" name="Rounded Rectangle 15">
            <a:extLst>
              <a:ext uri="{FF2B5EF4-FFF2-40B4-BE49-F238E27FC236}">
                <a16:creationId xmlns:a16="http://schemas.microsoft.com/office/drawing/2014/main" id="{2D2BE299-466B-6894-9C06-08DA88C81390}"/>
              </a:ext>
            </a:extLst>
          </p:cNvPr>
          <p:cNvSpPr/>
          <p:nvPr/>
        </p:nvSpPr>
        <p:spPr bwMode="gray">
          <a:xfrm>
            <a:off x="6919832" y="4720891"/>
            <a:ext cx="696117" cy="453466"/>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0" i="0" u="none" baseline="0" dirty="0">
                <a:ln>
                  <a:solidFill>
                    <a:sysClr val="windowText" lastClr="000000"/>
                  </a:solidFill>
                </a:ln>
                <a:solidFill>
                  <a:schemeClr val="accent6"/>
                </a:solidFill>
              </a:rPr>
              <a:t>rule</a:t>
            </a:r>
          </a:p>
        </p:txBody>
      </p:sp>
      <p:sp>
        <p:nvSpPr>
          <p:cNvPr id="17" name="Rounded Rectangle 16">
            <a:extLst>
              <a:ext uri="{FF2B5EF4-FFF2-40B4-BE49-F238E27FC236}">
                <a16:creationId xmlns:a16="http://schemas.microsoft.com/office/drawing/2014/main" id="{D1193054-3562-4CD0-96DD-2685CF453D6D}"/>
              </a:ext>
            </a:extLst>
          </p:cNvPr>
          <p:cNvSpPr/>
          <p:nvPr/>
        </p:nvSpPr>
        <p:spPr bwMode="gray">
          <a:xfrm>
            <a:off x="6098025" y="4971997"/>
            <a:ext cx="696117" cy="453466"/>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0" i="0" u="none" baseline="0" dirty="0">
                <a:ln>
                  <a:solidFill>
                    <a:sysClr val="windowText" lastClr="000000"/>
                  </a:solidFill>
                </a:ln>
                <a:solidFill>
                  <a:schemeClr val="accent6"/>
                </a:solidFill>
              </a:rPr>
              <a:t>rule</a:t>
            </a:r>
          </a:p>
        </p:txBody>
      </p:sp>
      <p:cxnSp>
        <p:nvCxnSpPr>
          <p:cNvPr id="18" name="Straight Connector 17">
            <a:extLst>
              <a:ext uri="{FF2B5EF4-FFF2-40B4-BE49-F238E27FC236}">
                <a16:creationId xmlns:a16="http://schemas.microsoft.com/office/drawing/2014/main" id="{500DA27F-453A-923B-3916-EA2E3EEEB44E}"/>
              </a:ext>
            </a:extLst>
          </p:cNvPr>
          <p:cNvCxnSpPr>
            <a:cxnSpLocks/>
          </p:cNvCxnSpPr>
          <p:nvPr/>
        </p:nvCxnSpPr>
        <p:spPr bwMode="gray">
          <a:xfrm flipH="1" flipV="1">
            <a:off x="7615949" y="2661495"/>
            <a:ext cx="1491475" cy="39703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C912AE-2AEB-8DA4-F47A-7C056B27D722}"/>
              </a:ext>
            </a:extLst>
          </p:cNvPr>
          <p:cNvCxnSpPr>
            <a:cxnSpLocks/>
          </p:cNvCxnSpPr>
          <p:nvPr/>
        </p:nvCxnSpPr>
        <p:spPr bwMode="gray">
          <a:xfrm flipH="1">
            <a:off x="7659529" y="3754801"/>
            <a:ext cx="1418690" cy="1732494"/>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1CB2CF1-9F56-0500-E38C-283EF0EA8E47}"/>
              </a:ext>
            </a:extLst>
          </p:cNvPr>
          <p:cNvSpPr/>
          <p:nvPr/>
        </p:nvSpPr>
        <p:spPr bwMode="gray">
          <a:xfrm>
            <a:off x="985781" y="3336295"/>
            <a:ext cx="3646003" cy="77108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Some rules fire in response to the selected operator</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25" name="Straight Connector 24">
            <a:extLst>
              <a:ext uri="{FF2B5EF4-FFF2-40B4-BE49-F238E27FC236}">
                <a16:creationId xmlns:a16="http://schemas.microsoft.com/office/drawing/2014/main" id="{BD37465B-E9B0-6DFB-6237-327C784FE782}"/>
              </a:ext>
            </a:extLst>
          </p:cNvPr>
          <p:cNvCxnSpPr>
            <a:cxnSpLocks/>
            <a:stCxn id="24" idx="3"/>
          </p:cNvCxnSpPr>
          <p:nvPr/>
        </p:nvCxnSpPr>
        <p:spPr bwMode="gray">
          <a:xfrm>
            <a:off x="4631784" y="3721838"/>
            <a:ext cx="1147224" cy="34143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CC57308-3F16-2CB4-138D-BAD6B57E2247}"/>
              </a:ext>
            </a:extLst>
          </p:cNvPr>
          <p:cNvSpPr/>
          <p:nvPr/>
        </p:nvSpPr>
        <p:spPr bwMode="gray">
          <a:xfrm>
            <a:off x="705661" y="5340722"/>
            <a:ext cx="3867552" cy="77108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Some rules fire independently from any operator</a:t>
            </a:r>
            <a:endParaRPr lang="en-US" sz="2000" b="1" i="1" dirty="0">
              <a:solidFill>
                <a:schemeClr val="accent6"/>
              </a:solidFill>
              <a:latin typeface="+mj-lt"/>
              <a:ea typeface="Menlo" panose="020B0609030804020204" pitchFamily="49" charset="0"/>
              <a:cs typeface="Menlo" panose="020B0609030804020204" pitchFamily="49" charset="0"/>
            </a:endParaRPr>
          </a:p>
        </p:txBody>
      </p:sp>
      <p:sp>
        <p:nvSpPr>
          <p:cNvPr id="28" name="Rounded Rectangle 27">
            <a:extLst>
              <a:ext uri="{FF2B5EF4-FFF2-40B4-BE49-F238E27FC236}">
                <a16:creationId xmlns:a16="http://schemas.microsoft.com/office/drawing/2014/main" id="{167BD71D-4851-5CC4-C655-082FB474E33A}"/>
              </a:ext>
            </a:extLst>
          </p:cNvPr>
          <p:cNvSpPr/>
          <p:nvPr/>
        </p:nvSpPr>
        <p:spPr bwMode="gray">
          <a:xfrm>
            <a:off x="5191229" y="5499532"/>
            <a:ext cx="696117" cy="453466"/>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0" i="0" u="none" baseline="0" dirty="0">
                <a:ln>
                  <a:solidFill>
                    <a:sysClr val="windowText" lastClr="000000"/>
                  </a:solidFill>
                </a:ln>
                <a:solidFill>
                  <a:schemeClr val="accent6"/>
                </a:solidFill>
              </a:rPr>
              <a:t>rule</a:t>
            </a:r>
          </a:p>
        </p:txBody>
      </p:sp>
      <p:cxnSp>
        <p:nvCxnSpPr>
          <p:cNvPr id="31" name="Straight Connector 30">
            <a:extLst>
              <a:ext uri="{FF2B5EF4-FFF2-40B4-BE49-F238E27FC236}">
                <a16:creationId xmlns:a16="http://schemas.microsoft.com/office/drawing/2014/main" id="{A4C7B005-7E4E-3E42-1D46-0AFC05BE4C8F}"/>
              </a:ext>
            </a:extLst>
          </p:cNvPr>
          <p:cNvCxnSpPr>
            <a:cxnSpLocks/>
            <a:stCxn id="27" idx="3"/>
          </p:cNvCxnSpPr>
          <p:nvPr/>
        </p:nvCxnSpPr>
        <p:spPr bwMode="gray">
          <a:xfrm flipV="1">
            <a:off x="4573213" y="5174357"/>
            <a:ext cx="357290" cy="551908"/>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D455F3-8A21-FD01-8AE1-B19BA7594429}"/>
              </a:ext>
            </a:extLst>
          </p:cNvPr>
          <p:cNvCxnSpPr>
            <a:cxnSpLocks/>
            <a:stCxn id="27" idx="3"/>
          </p:cNvCxnSpPr>
          <p:nvPr/>
        </p:nvCxnSpPr>
        <p:spPr bwMode="gray">
          <a:xfrm>
            <a:off x="4573213" y="5726265"/>
            <a:ext cx="528278" cy="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25033"/>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3680</TotalTime>
  <Words>4184</Words>
  <Application>Microsoft Office PowerPoint</Application>
  <PresentationFormat>Widescreen</PresentationFormat>
  <Paragraphs>651</Paragraphs>
  <Slides>48</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48</vt:i4>
      </vt:variant>
    </vt:vector>
  </HeadingPairs>
  <TitlesOfParts>
    <vt:vector size="58" baseType="lpstr">
      <vt:lpstr>Arial</vt:lpstr>
      <vt:lpstr>Calibri</vt:lpstr>
      <vt:lpstr>Century</vt:lpstr>
      <vt:lpstr>Consolas</vt:lpstr>
      <vt:lpstr>Menlo</vt:lpstr>
      <vt:lpstr>Wingdings</vt:lpstr>
      <vt:lpstr>Optum2022</vt:lpstr>
      <vt:lpstr>Optum2023</vt:lpstr>
      <vt:lpstr>Optum Theme</vt:lpstr>
      <vt:lpstr>OrangeBlue Theme</vt:lpstr>
      <vt:lpstr>Project 03:  Operator Basics</vt:lpstr>
      <vt:lpstr>Problem</vt:lpstr>
      <vt:lpstr>Project Goal</vt:lpstr>
      <vt:lpstr>Accessing Supplier Input Properties</vt:lpstr>
      <vt:lpstr>Lesson 03 – Outline</vt:lpstr>
      <vt:lpstr>Soar Operators</vt:lpstr>
      <vt:lpstr>The Soar Decision Cycle</vt:lpstr>
      <vt:lpstr>Operator Definition</vt:lpstr>
      <vt:lpstr>Operator Effects</vt:lpstr>
      <vt:lpstr>Soar Processing: Parallel and Serial Together</vt:lpstr>
      <vt:lpstr>Operator Code</vt:lpstr>
      <vt:lpstr>Soar Decision Cycle – Phases</vt:lpstr>
      <vt:lpstr>When Apply Rules Fire</vt:lpstr>
      <vt:lpstr>Soar Decision Cycle – Quiescence</vt:lpstr>
      <vt:lpstr>Decision Cycle Breakpoint in the Debugger</vt:lpstr>
      <vt:lpstr>Soar Operators</vt:lpstr>
      <vt:lpstr>Coding Our First Operator</vt:lpstr>
      <vt:lpstr>Project Solution Details</vt:lpstr>
      <vt:lpstr>Coding Proposal Rules</vt:lpstr>
      <vt:lpstr>Let’s Write Some Code!</vt:lpstr>
      <vt:lpstr>A Tie Impasse!</vt:lpstr>
      <vt:lpstr>What is an Impasse?</vt:lpstr>
      <vt:lpstr>Operator Preferences</vt:lpstr>
      <vt:lpstr>Preference Types</vt:lpstr>
      <vt:lpstr>Coding Preference Rules</vt:lpstr>
      <vt:lpstr>Using Operator Preferences</vt:lpstr>
      <vt:lpstr>Let’s Write Some Code!</vt:lpstr>
      <vt:lpstr>The First Operator Selected!</vt:lpstr>
      <vt:lpstr>What Does this Preference Rule Do?</vt:lpstr>
      <vt:lpstr>Condition Comparisons</vt:lpstr>
      <vt:lpstr>Inspecting Preferences</vt:lpstr>
      <vt:lpstr>Inspecting Preferences</vt:lpstr>
      <vt:lpstr>Inspecting Preferences</vt:lpstr>
      <vt:lpstr>Another Impasse…</vt:lpstr>
      <vt:lpstr>Coding Apply Rules</vt:lpstr>
      <vt:lpstr>Let’s Write Some Code!</vt:lpstr>
      <vt:lpstr>Inspecting Operators</vt:lpstr>
      <vt:lpstr>Stateful Actions &amp; Negative Conditions</vt:lpstr>
      <vt:lpstr>Progressing Through Operators</vt:lpstr>
      <vt:lpstr>Stateful Actions</vt:lpstr>
      <vt:lpstr>Let’s Write Some Code!</vt:lpstr>
      <vt:lpstr>Negative Conditions</vt:lpstr>
      <vt:lpstr>Syntax for Negative Conditions</vt:lpstr>
      <vt:lpstr>Rule Effect Persistence</vt:lpstr>
      <vt:lpstr>i-support vs o-support</vt:lpstr>
      <vt:lpstr>Final Results</vt:lpstr>
      <vt:lpstr>Extra: Operator No-Change Impasses</vt:lpstr>
      <vt:lpstr>Extra: Types of Impasses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171</cp:revision>
  <dcterms:created xsi:type="dcterms:W3CDTF">2023-04-25T15:41:13Z</dcterms:created>
  <dcterms:modified xsi:type="dcterms:W3CDTF">2024-07-17T22:03:19Z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